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Arial Narrow" panose="020B060602020203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31d31c41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1231d31c41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31d31c41d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g1231d31c41d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31d31c41d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g1231d31c41d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31d31c41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1231d31c41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31d31c41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g1231d31c41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31d31c41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g1231d31c41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31d31c41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g1231d31c41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31d31c41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g1231d31c41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31d31c41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g1231d31c41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31d31c41d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g1231d31c41d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31d31c41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1231d31c41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31d31c41d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g1231d31c41d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231d31c41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1231d31c41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31d31c41d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g1231d31c41d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81" y="5680492"/>
            <a:ext cx="3247753" cy="72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2792" y="3258312"/>
            <a:ext cx="3599688" cy="359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3" cy="6860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80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80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hyperlink" Target="http://www.magnoxsites.com/UserFiles/Image/news/MX_logo%20web.jpg" TargetMode="External"/><Relationship Id="rId7" Type="http://schemas.openxmlformats.org/officeDocument/2006/relationships/hyperlink" Target="http://www.nuclear.nsacademy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gnoxsites.com/UserFiles/Image/news/MX_logo%20web.jpg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11" Type="http://schemas.openxmlformats.org/officeDocument/2006/relationships/image" Target="../media/image36.jpg"/><Relationship Id="rId5" Type="http://schemas.openxmlformats.org/officeDocument/2006/relationships/image" Target="../media/image32.jpg"/><Relationship Id="rId10" Type="http://schemas.openxmlformats.org/officeDocument/2006/relationships/image" Target="../media/image35.jpg"/><Relationship Id="rId4" Type="http://schemas.openxmlformats.org/officeDocument/2006/relationships/image" Target="../media/image31.pn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7"/>
          <p:cNvGrpSpPr/>
          <p:nvPr/>
        </p:nvGrpSpPr>
        <p:grpSpPr>
          <a:xfrm>
            <a:off x="6696353" y="1325565"/>
            <a:ext cx="3830891" cy="3934761"/>
            <a:chOff x="8025661" y="1865006"/>
            <a:chExt cx="3747326" cy="3960903"/>
          </a:xfrm>
        </p:grpSpPr>
        <p:pic>
          <p:nvPicPr>
            <p:cNvPr id="165" name="Google Shape;165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25661" y="1865006"/>
              <a:ext cx="3747326" cy="3960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27"/>
            <p:cNvSpPr/>
            <p:nvPr/>
          </p:nvSpPr>
          <p:spPr>
            <a:xfrm>
              <a:off x="8630852" y="1865006"/>
              <a:ext cx="2209800" cy="1749600"/>
            </a:xfrm>
            <a:prstGeom prst="flowChartAlternateProcess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27"/>
          <p:cNvSpPr txBox="1">
            <a:spLocks noGrp="1"/>
          </p:cNvSpPr>
          <p:nvPr>
            <p:ph type="title" idx="4294967295"/>
          </p:nvPr>
        </p:nvSpPr>
        <p:spPr>
          <a:xfrm>
            <a:off x="165500" y="192300"/>
            <a:ext cx="118728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</a:rPr>
              <a:t>Grŵp Llandrillo Menai</a:t>
            </a:r>
            <a:endParaRPr b="1">
              <a:solidFill>
                <a:srgbClr val="00B050"/>
              </a:solidFill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124" y="1345325"/>
            <a:ext cx="6017977" cy="416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/>
          <p:nvPr/>
        </p:nvSpPr>
        <p:spPr>
          <a:xfrm>
            <a:off x="761431" y="1325577"/>
            <a:ext cx="2573700" cy="1868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1339053" y="1325577"/>
            <a:ext cx="15882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Coleg Menai</a:t>
            </a:r>
            <a:endParaRPr sz="1600" b="1" i="0" u="none" strike="noStrike" cap="non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7"/>
          <p:cNvSpPr/>
          <p:nvPr/>
        </p:nvSpPr>
        <p:spPr>
          <a:xfrm>
            <a:off x="3335125" y="1518575"/>
            <a:ext cx="2195400" cy="213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3638731" y="1568222"/>
            <a:ext cx="15882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00CCFF"/>
                </a:solidFill>
                <a:latin typeface="Calibri"/>
                <a:ea typeface="Calibri"/>
                <a:cs typeface="Calibri"/>
                <a:sym typeface="Calibri"/>
              </a:rPr>
              <a:t>Coleg Llandrillo</a:t>
            </a:r>
            <a:endParaRPr sz="1600" b="1" i="0" u="none" strike="noStrike" cap="none">
              <a:solidFill>
                <a:srgbClr val="00C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7"/>
          <p:cNvSpPr/>
          <p:nvPr/>
        </p:nvSpPr>
        <p:spPr>
          <a:xfrm>
            <a:off x="1071615" y="3655186"/>
            <a:ext cx="2567100" cy="1808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1112045" y="4772545"/>
            <a:ext cx="15882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GB" sz="1550" b="1" i="0" u="none" strike="noStrike" cap="none">
                <a:solidFill>
                  <a:srgbClr val="CC66FF"/>
                </a:solidFill>
                <a:latin typeface="Calibri"/>
                <a:ea typeface="Calibri"/>
                <a:cs typeface="Calibri"/>
                <a:sym typeface="Calibri"/>
              </a:rPr>
              <a:t>Coleg Meirion Dwyfor</a:t>
            </a:r>
            <a:endParaRPr sz="1550" b="1" i="0" u="none" strike="noStrike" cap="none">
              <a:solidFill>
                <a:srgbClr val="CC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 idx="4294967295"/>
          </p:nvPr>
        </p:nvSpPr>
        <p:spPr>
          <a:xfrm>
            <a:off x="395300" y="0"/>
            <a:ext cx="97968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Gwobr Gyntaf Prentis Niwclear </a:t>
            </a:r>
            <a:r>
              <a:rPr lang="en-GB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CYMRU </a:t>
            </a:r>
            <a:endParaRPr b="1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WALES</a:t>
            </a: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First Nuclear Apprentice Achievers </a:t>
            </a:r>
            <a:r>
              <a:rPr lang="en-GB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(2011)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0" name="Google Shape;250;p36"/>
          <p:cNvSpPr txBox="1"/>
          <p:nvPr/>
        </p:nvSpPr>
        <p:spPr>
          <a:xfrm>
            <a:off x="494410" y="6348259"/>
            <a:ext cx="37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Heavy Plant Training Centre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3576825" y="5278050"/>
            <a:ext cx="68244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6600FF"/>
                </a:solidFill>
              </a:rPr>
              <a:t>Gweithgareddau Proses Gwaith Niwclear Arbenigol Cymru</a:t>
            </a:r>
            <a:endParaRPr sz="2400" b="1">
              <a:solidFill>
                <a:srgbClr val="6600F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Specialised Process Operations Nuclear Working Wales</a:t>
            </a:r>
            <a:endParaRPr/>
          </a:p>
        </p:txBody>
      </p:sp>
      <p:pic>
        <p:nvPicPr>
          <p:cNvPr id="252" name="Google Shape;252;p36" descr="MX_logo%20web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9950" y="1949688"/>
            <a:ext cx="2265363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3050" y="3970463"/>
            <a:ext cx="2881313" cy="89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6" descr="MP900427995[1]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27625" y="1492188"/>
            <a:ext cx="5400675" cy="367823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55" name="Google Shape;255;p36"/>
          <p:cNvSpPr txBox="1"/>
          <p:nvPr/>
        </p:nvSpPr>
        <p:spPr>
          <a:xfrm>
            <a:off x="7699388" y="2723013"/>
            <a:ext cx="35289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Huw Edwards – Traws</a:t>
            </a:r>
            <a:endParaRPr/>
          </a:p>
          <a:p>
            <a:pPr marL="342900" marR="0" lvl="0" indent="-3429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Steffan Llyr Parry – Traws</a:t>
            </a:r>
            <a:endParaRPr/>
          </a:p>
          <a:p>
            <a:pPr marL="342900" marR="0" lvl="0" indent="-3429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Geraint A T Owen – Traws</a:t>
            </a:r>
            <a:endParaRPr/>
          </a:p>
          <a:p>
            <a:pPr marL="342900" marR="0" lvl="0" indent="-3429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Dylan Wyn Evans – Traws</a:t>
            </a:r>
            <a:endParaRPr/>
          </a:p>
          <a:p>
            <a:pPr marL="342900" marR="0" lvl="0" indent="-3429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John Anthony Hughes – Wylfa</a:t>
            </a:r>
            <a:endParaRPr/>
          </a:p>
          <a:p>
            <a:pPr marL="342900" marR="0" lvl="0" indent="-3429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Iwan Wyn Williams -- Wylfa</a:t>
            </a:r>
            <a:endParaRPr sz="18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6" descr="Home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388" y="2592113"/>
            <a:ext cx="194310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63" y="4441250"/>
            <a:ext cx="3149600" cy="100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6700" y="5975400"/>
            <a:ext cx="1814513" cy="75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 descr="E:\GLENN F1\Nuclear\Diploma Radiation Protection NVQ QCF2 Site Evidence Plan 131009\Marketing\Cert Presentation Photo Wylfa Nov 2021.jpg"/>
          <p:cNvPicPr preferRelativeResize="0"/>
          <p:nvPr/>
        </p:nvPicPr>
        <p:blipFill rotWithShape="1">
          <a:blip r:embed="rId5">
            <a:alphaModFix/>
          </a:blip>
          <a:srcRect t="8999" b="17411"/>
          <a:stretch/>
        </p:blipFill>
        <p:spPr>
          <a:xfrm>
            <a:off x="211675" y="987925"/>
            <a:ext cx="4134498" cy="22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5775" y="2024051"/>
            <a:ext cx="5616576" cy="2820987"/>
          </a:xfrm>
          <a:prstGeom prst="rect">
            <a:avLst/>
          </a:prstGeom>
          <a:noFill/>
          <a:ln w="38100" cap="flat" cmpd="sng">
            <a:solidFill>
              <a:srgbClr val="33CCCC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65" name="Google Shape;265;p37"/>
          <p:cNvSpPr txBox="1">
            <a:spLocks noGrp="1"/>
          </p:cNvSpPr>
          <p:nvPr>
            <p:ph type="title" idx="4294967295"/>
          </p:nvPr>
        </p:nvSpPr>
        <p:spPr>
          <a:xfrm>
            <a:off x="326925" y="0"/>
            <a:ext cx="115383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Diogelu Pelydredd /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Diploma Radiation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494410" y="6348259"/>
            <a:ext cx="37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Heavy Plant Training Centre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37"/>
          <p:cNvPicPr preferRelativeResize="0"/>
          <p:nvPr/>
        </p:nvPicPr>
        <p:blipFill rotWithShape="1">
          <a:blip r:embed="rId7">
            <a:alphaModFix/>
          </a:blip>
          <a:srcRect l="20407" t="10744" r="19622" b="24176"/>
          <a:stretch/>
        </p:blipFill>
        <p:spPr>
          <a:xfrm>
            <a:off x="8010525" y="842738"/>
            <a:ext cx="3854700" cy="25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 descr="MX_logo%20web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34691"/>
          <a:stretch/>
        </p:blipFill>
        <p:spPr>
          <a:xfrm>
            <a:off x="5114438" y="987921"/>
            <a:ext cx="2265350" cy="8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 rotWithShape="1">
          <a:blip r:embed="rId10">
            <a:alphaModFix/>
          </a:blip>
          <a:srcRect l="6291" r="5462"/>
          <a:stretch/>
        </p:blipFill>
        <p:spPr>
          <a:xfrm>
            <a:off x="8412350" y="3562488"/>
            <a:ext cx="3051000" cy="2412900"/>
          </a:xfrm>
          <a:prstGeom prst="rect">
            <a:avLst/>
          </a:prstGeom>
          <a:noFill/>
          <a:ln w="38100" cap="flat" cmpd="sng">
            <a:solidFill>
              <a:srgbClr val="33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37"/>
          <p:cNvPicPr preferRelativeResize="0"/>
          <p:nvPr/>
        </p:nvPicPr>
        <p:blipFill rotWithShape="1">
          <a:blip r:embed="rId11">
            <a:alphaModFix/>
          </a:blip>
          <a:srcRect t="18012"/>
          <a:stretch/>
        </p:blipFill>
        <p:spPr>
          <a:xfrm>
            <a:off x="4209425" y="4769075"/>
            <a:ext cx="3240075" cy="1992750"/>
          </a:xfrm>
          <a:prstGeom prst="rect">
            <a:avLst/>
          </a:prstGeom>
          <a:noFill/>
          <a:ln w="28575" cap="flat" cmpd="sng">
            <a:solidFill>
              <a:srgbClr val="00CCFF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71" name="Google Shape;271;p37" descr="http://www.paa-uk.org/Index/Logos/Copy%20of%20PAA%20VQSET%20Phd%20Logo%20-%20PAAVQSET%20only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6913" y="3657075"/>
            <a:ext cx="2305050" cy="52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Gwobr Peirianneg </a:t>
            </a:r>
            <a:r>
              <a:rPr lang="en-GB" b="1">
                <a:solidFill>
                  <a:srgbClr val="4C1130"/>
                </a:solidFill>
                <a:latin typeface="Arial Narrow"/>
                <a:ea typeface="Arial Narrow"/>
                <a:cs typeface="Arial Narrow"/>
                <a:sym typeface="Arial Narrow"/>
              </a:rPr>
              <a:t>SEMTA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Engineering Award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494410" y="6348259"/>
            <a:ext cx="37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Heavy Plant Training Centre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541" y="1618916"/>
            <a:ext cx="5257801" cy="463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8" descr="Image result for horizon nucle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063" y="1540809"/>
            <a:ext cx="1638718" cy="141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 descr="Image result for rwe innog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6227" y="3237557"/>
            <a:ext cx="2124390" cy="119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 descr="Image result for babcock"/>
          <p:cNvPicPr preferRelativeResize="0"/>
          <p:nvPr/>
        </p:nvPicPr>
        <p:blipFill rotWithShape="1">
          <a:blip r:embed="rId6">
            <a:alphaModFix/>
          </a:blip>
          <a:srcRect l="24587" r="24820"/>
          <a:stretch/>
        </p:blipFill>
        <p:spPr>
          <a:xfrm>
            <a:off x="298063" y="3768886"/>
            <a:ext cx="1638718" cy="166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8"/>
          <p:cNvSpPr txBox="1"/>
          <p:nvPr/>
        </p:nvSpPr>
        <p:spPr>
          <a:xfrm>
            <a:off x="4840625" y="1046225"/>
            <a:ext cx="525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Training Partner of the Year 2019</a:t>
            </a: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 txBox="1">
            <a:spLocks noGrp="1"/>
          </p:cNvSpPr>
          <p:nvPr>
            <p:ph type="title" idx="4294967295"/>
          </p:nvPr>
        </p:nvSpPr>
        <p:spPr>
          <a:xfrm>
            <a:off x="588200" y="268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sz="4200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Gwaith cyfredol gyda NDA Magnox – </a:t>
            </a:r>
            <a:endParaRPr sz="4200"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sz="4200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Current Work with NDA Magnox</a:t>
            </a:r>
            <a:endParaRPr sz="4200"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8" name="Google Shape;288;p39"/>
          <p:cNvSpPr txBox="1">
            <a:spLocks noGrp="1"/>
          </p:cNvSpPr>
          <p:nvPr>
            <p:ph type="body" idx="4294967295"/>
          </p:nvPr>
        </p:nvSpPr>
        <p:spPr>
          <a:xfrm>
            <a:off x="5962100" y="2178350"/>
            <a:ext cx="5181600" cy="315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Apprenticeships</a:t>
            </a:r>
            <a:endParaRPr sz="300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L2 Nuclear Health Physics Monitoring</a:t>
            </a:r>
            <a:endParaRPr sz="300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L2 Engineering</a:t>
            </a:r>
            <a:endParaRPr sz="300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100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L3 Engineering</a:t>
            </a:r>
            <a:endParaRPr sz="3000">
              <a:solidFill>
                <a:srgbClr val="073763"/>
              </a:solidFill>
            </a:endParaRPr>
          </a:p>
        </p:txBody>
      </p:sp>
      <p:sp>
        <p:nvSpPr>
          <p:cNvPr id="289" name="Google Shape;289;p39"/>
          <p:cNvSpPr txBox="1">
            <a:spLocks noGrp="1"/>
          </p:cNvSpPr>
          <p:nvPr>
            <p:ph type="body" idx="4294967295"/>
          </p:nvPr>
        </p:nvSpPr>
        <p:spPr>
          <a:xfrm>
            <a:off x="780500" y="2101400"/>
            <a:ext cx="5181600" cy="330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Prentisiaethau </a:t>
            </a:r>
            <a:endParaRPr sz="300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L2 Monitro Ffiseg Iechyd Niwclear</a:t>
            </a:r>
            <a:endParaRPr sz="300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L2 Peirianneg</a:t>
            </a:r>
            <a:endParaRPr sz="300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1000"/>
              </a:spcAft>
              <a:buClr>
                <a:srgbClr val="073763"/>
              </a:buClr>
              <a:buSzPts val="3000"/>
              <a:buChar char="•"/>
            </a:pPr>
            <a:r>
              <a:rPr lang="en-GB" sz="3000">
                <a:solidFill>
                  <a:srgbClr val="073763"/>
                </a:solidFill>
              </a:rPr>
              <a:t>L3 Peirianneg</a:t>
            </a:r>
            <a:endParaRPr sz="21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0"/>
          <p:cNvSpPr txBox="1">
            <a:spLocks noGrp="1"/>
          </p:cNvSpPr>
          <p:nvPr>
            <p:ph type="title" idx="4294967295"/>
          </p:nvPr>
        </p:nvSpPr>
        <p:spPr>
          <a:xfrm>
            <a:off x="6651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sz="4200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Gwaith cyfredol gyda NDA Magnox – </a:t>
            </a:r>
            <a:endParaRPr sz="4200"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sz="4200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Current Work with NDA Magnox</a:t>
            </a:r>
            <a:endParaRPr sz="4200"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5" name="Google Shape;295;p40"/>
          <p:cNvSpPr txBox="1">
            <a:spLocks noGrp="1"/>
          </p:cNvSpPr>
          <p:nvPr>
            <p:ph type="body" idx="4294967295"/>
          </p:nvPr>
        </p:nvSpPr>
        <p:spPr>
          <a:xfrm>
            <a:off x="5999125" y="1325700"/>
            <a:ext cx="5181600" cy="446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 err="1">
                <a:solidFill>
                  <a:srgbClr val="073763"/>
                </a:solidFill>
              </a:rPr>
              <a:t>Traws</a:t>
            </a:r>
            <a:r>
              <a:rPr lang="en-GB" sz="3000" dirty="0">
                <a:solidFill>
                  <a:srgbClr val="073763"/>
                </a:solidFill>
              </a:rPr>
              <a:t> decommissioning and “lead and learn”</a:t>
            </a:r>
            <a:endParaRPr sz="3000" dirty="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 err="1">
                <a:solidFill>
                  <a:srgbClr val="073763"/>
                </a:solidFill>
              </a:rPr>
              <a:t>Wylfa</a:t>
            </a:r>
            <a:r>
              <a:rPr lang="en-GB" sz="3000" dirty="0">
                <a:solidFill>
                  <a:srgbClr val="073763"/>
                </a:solidFill>
              </a:rPr>
              <a:t> ongoing maintenance and decommissioning</a:t>
            </a:r>
            <a:endParaRPr sz="3000" dirty="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>
                <a:solidFill>
                  <a:srgbClr val="073763"/>
                </a:solidFill>
              </a:rPr>
              <a:t>Tripartite GLLM, Magnox and funded by Welsh Government</a:t>
            </a:r>
            <a:endParaRPr sz="3000" dirty="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100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>
                <a:solidFill>
                  <a:srgbClr val="073763"/>
                </a:solidFill>
              </a:rPr>
              <a:t>Magnox High Level Skills Pipeline Analysis </a:t>
            </a:r>
            <a:endParaRPr sz="3000" dirty="0">
              <a:solidFill>
                <a:srgbClr val="073763"/>
              </a:solidFill>
            </a:endParaRPr>
          </a:p>
        </p:txBody>
      </p:sp>
      <p:sp>
        <p:nvSpPr>
          <p:cNvPr id="296" name="Google Shape;296;p40"/>
          <p:cNvSpPr txBox="1">
            <a:spLocks noGrp="1"/>
          </p:cNvSpPr>
          <p:nvPr>
            <p:ph type="body" idx="4294967295"/>
          </p:nvPr>
        </p:nvSpPr>
        <p:spPr>
          <a:xfrm>
            <a:off x="492050" y="1325700"/>
            <a:ext cx="5181600" cy="433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 err="1">
                <a:solidFill>
                  <a:srgbClr val="073763"/>
                </a:solidFill>
              </a:rPr>
              <a:t>Datgomisiynu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Traws</a:t>
            </a:r>
            <a:r>
              <a:rPr lang="en-GB" sz="3000" dirty="0">
                <a:solidFill>
                  <a:srgbClr val="073763"/>
                </a:solidFill>
              </a:rPr>
              <a:t> ac "</a:t>
            </a:r>
            <a:r>
              <a:rPr lang="en-GB" sz="3000" dirty="0" err="1">
                <a:solidFill>
                  <a:srgbClr val="073763"/>
                </a:solidFill>
              </a:rPr>
              <a:t>arwain</a:t>
            </a:r>
            <a:r>
              <a:rPr lang="en-GB" sz="3000" dirty="0">
                <a:solidFill>
                  <a:srgbClr val="073763"/>
                </a:solidFill>
              </a:rPr>
              <a:t> a </a:t>
            </a:r>
            <a:r>
              <a:rPr lang="en-GB" sz="3000" dirty="0" err="1">
                <a:solidFill>
                  <a:srgbClr val="073763"/>
                </a:solidFill>
              </a:rPr>
              <a:t>dysgu</a:t>
            </a:r>
            <a:r>
              <a:rPr lang="en-GB" sz="3000" dirty="0">
                <a:solidFill>
                  <a:srgbClr val="073763"/>
                </a:solidFill>
              </a:rPr>
              <a:t>"</a:t>
            </a:r>
            <a:endParaRPr sz="3000" dirty="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 err="1">
                <a:solidFill>
                  <a:srgbClr val="073763"/>
                </a:solidFill>
              </a:rPr>
              <a:t>Gwaith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cynnal</a:t>
            </a:r>
            <a:r>
              <a:rPr lang="en-GB" sz="3000" dirty="0">
                <a:solidFill>
                  <a:srgbClr val="073763"/>
                </a:solidFill>
              </a:rPr>
              <a:t> a </a:t>
            </a:r>
            <a:r>
              <a:rPr lang="en-GB" sz="3000" dirty="0" err="1">
                <a:solidFill>
                  <a:srgbClr val="073763"/>
                </a:solidFill>
              </a:rPr>
              <a:t>chadw</a:t>
            </a:r>
            <a:r>
              <a:rPr lang="en-GB" sz="3000" dirty="0">
                <a:solidFill>
                  <a:srgbClr val="073763"/>
                </a:solidFill>
              </a:rPr>
              <a:t> a </a:t>
            </a:r>
            <a:r>
              <a:rPr lang="en-GB" sz="3000" dirty="0" err="1">
                <a:solidFill>
                  <a:srgbClr val="073763"/>
                </a:solidFill>
              </a:rPr>
              <a:t>datgomisiynu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yn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Wylfa</a:t>
            </a:r>
            <a:endParaRPr sz="3000" dirty="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>
                <a:solidFill>
                  <a:srgbClr val="073763"/>
                </a:solidFill>
              </a:rPr>
              <a:t>​</a:t>
            </a:r>
            <a:r>
              <a:rPr lang="en-GB" sz="3000" dirty="0" err="1">
                <a:solidFill>
                  <a:srgbClr val="073763"/>
                </a:solidFill>
              </a:rPr>
              <a:t>Cydweithio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triphlyg</a:t>
            </a:r>
            <a:r>
              <a:rPr lang="en-GB" sz="3000" dirty="0">
                <a:solidFill>
                  <a:srgbClr val="073763"/>
                </a:solidFill>
              </a:rPr>
              <a:t> – </a:t>
            </a:r>
            <a:r>
              <a:rPr lang="en-GB" sz="3000" dirty="0" err="1">
                <a:solidFill>
                  <a:srgbClr val="073763"/>
                </a:solidFill>
              </a:rPr>
              <a:t>GLlM</a:t>
            </a:r>
            <a:r>
              <a:rPr lang="en-GB" sz="3000" dirty="0">
                <a:solidFill>
                  <a:srgbClr val="073763"/>
                </a:solidFill>
              </a:rPr>
              <a:t> a Magnox </a:t>
            </a:r>
            <a:r>
              <a:rPr lang="en-GB" sz="3000" dirty="0" err="1">
                <a:solidFill>
                  <a:srgbClr val="073763"/>
                </a:solidFill>
              </a:rPr>
              <a:t>gyda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chyllid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gan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Lywodraeth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Cymru</a:t>
            </a:r>
            <a:endParaRPr sz="3000" dirty="0">
              <a:solidFill>
                <a:srgbClr val="073763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3763"/>
              </a:buClr>
              <a:buSzPts val="3000"/>
              <a:buChar char="•"/>
            </a:pPr>
            <a:r>
              <a:rPr lang="en-GB" sz="3000" dirty="0" err="1">
                <a:solidFill>
                  <a:srgbClr val="073763"/>
                </a:solidFill>
              </a:rPr>
              <a:t>Dadansoddiad</a:t>
            </a:r>
            <a:r>
              <a:rPr lang="en-GB" sz="3000" dirty="0">
                <a:solidFill>
                  <a:srgbClr val="073763"/>
                </a:solidFill>
              </a:rPr>
              <a:t> o </a:t>
            </a:r>
            <a:r>
              <a:rPr lang="en-GB" sz="3000" dirty="0" err="1">
                <a:solidFill>
                  <a:srgbClr val="073763"/>
                </a:solidFill>
              </a:rPr>
              <a:t>Anghenion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Sgiliau</a:t>
            </a:r>
            <a:r>
              <a:rPr lang="en-GB" sz="3000" dirty="0">
                <a:solidFill>
                  <a:srgbClr val="073763"/>
                </a:solidFill>
              </a:rPr>
              <a:t> </a:t>
            </a:r>
            <a:r>
              <a:rPr lang="en-GB" sz="3000" dirty="0" err="1">
                <a:solidFill>
                  <a:srgbClr val="073763"/>
                </a:solidFill>
              </a:rPr>
              <a:t>gyda</a:t>
            </a:r>
            <a:r>
              <a:rPr lang="en-GB" sz="3000" dirty="0">
                <a:solidFill>
                  <a:srgbClr val="073763"/>
                </a:solidFill>
              </a:rPr>
              <a:t> Magnox</a:t>
            </a:r>
            <a:endParaRPr sz="3000" dirty="0">
              <a:solidFill>
                <a:srgbClr val="07376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1000"/>
              </a:spcAft>
              <a:buNone/>
            </a:pPr>
            <a:endParaRPr sz="3000" dirty="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l="10110" t="23193" r="9133" b="21767"/>
          <a:stretch/>
        </p:blipFill>
        <p:spPr>
          <a:xfrm>
            <a:off x="7797975" y="570634"/>
            <a:ext cx="2425701" cy="78263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7244500" y="1143299"/>
            <a:ext cx="43164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50"/>
              <a:buFont typeface="Calibri"/>
              <a:buChar char="•"/>
            </a:pPr>
            <a:r>
              <a:rPr lang="en-GB" sz="25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Within top 10 largest Further Education institutions in the UK</a:t>
            </a:r>
            <a:endParaRPr sz="255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50"/>
              <a:buFont typeface="Calibri"/>
              <a:buChar char="•"/>
            </a:pPr>
            <a:r>
              <a:rPr lang="en-GB" sz="25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13 Campuses</a:t>
            </a:r>
            <a:endParaRPr sz="255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50"/>
              <a:buFont typeface="Calibri"/>
              <a:buChar char="•"/>
            </a:pPr>
            <a:r>
              <a:rPr lang="en-GB" sz="255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College provision</a:t>
            </a:r>
            <a:endParaRPr sz="255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50"/>
              <a:buFont typeface="Calibri"/>
              <a:buChar char="○"/>
            </a:pPr>
            <a:r>
              <a:rPr lang="en-GB" sz="255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FE – 5000 Full Time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50"/>
              <a:buFont typeface="Calibri"/>
              <a:buChar char="○"/>
            </a:pPr>
            <a:r>
              <a:rPr lang="en-GB" sz="255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HE – 1500 enrolments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50"/>
              <a:buFont typeface="Calibri"/>
              <a:buChar char="○"/>
            </a:pPr>
            <a:r>
              <a:rPr lang="en-GB" sz="255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Schools – 1700 Pupils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50"/>
              <a:buFont typeface="Calibri"/>
              <a:buChar char="○"/>
            </a:pPr>
            <a:r>
              <a:rPr lang="en-GB" sz="25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Apprentices </a:t>
            </a:r>
            <a:r>
              <a:rPr lang="en-GB" sz="255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– 4800</a:t>
            </a:r>
            <a:endParaRPr sz="255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208050" y="1181849"/>
            <a:ext cx="4538700" cy="44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marR="0" lvl="0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550"/>
              <a:buFont typeface="Calibri"/>
              <a:buChar char="•"/>
            </a:pPr>
            <a:r>
              <a:rPr lang="en-GB" sz="255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 fewn y deg sefydliad Addysg Bellach yn y DU</a:t>
            </a:r>
            <a:endParaRPr sz="255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550"/>
              <a:buFont typeface="Calibri"/>
              <a:buChar char="•"/>
            </a:pPr>
            <a:r>
              <a:rPr lang="en-GB" sz="255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13 Campws</a:t>
            </a:r>
            <a:endParaRPr sz="255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550"/>
              <a:buFont typeface="Calibri"/>
              <a:buChar char="•"/>
            </a:pPr>
            <a:r>
              <a:rPr lang="en-GB" sz="255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Darpariaeth Colegau</a:t>
            </a:r>
            <a:endParaRPr sz="255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550"/>
              <a:buFont typeface="Calibri"/>
              <a:buChar char="○"/>
            </a:pPr>
            <a:r>
              <a:rPr lang="en-GB" sz="255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AB – 5000 Llawn Amser</a:t>
            </a:r>
            <a:endParaRPr sz="255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550"/>
              <a:buFont typeface="Calibri"/>
              <a:buChar char="○"/>
            </a:pPr>
            <a:r>
              <a:rPr lang="en-GB" sz="255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AU – 1500 o gofrestriadau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550"/>
              <a:buFont typeface="Calibri"/>
              <a:buChar char="○"/>
            </a:pPr>
            <a:r>
              <a:rPr lang="en-GB" sz="255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Ysgolion – 1700 o ddisgyblion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90525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550"/>
              <a:buFont typeface="Calibri"/>
              <a:buChar char="○"/>
            </a:pPr>
            <a:r>
              <a:rPr lang="en-GB" sz="255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4800 o brentisiaethau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8" descr="Welsh for Adul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6754" y="812300"/>
            <a:ext cx="2363316" cy="176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 descr="Apprenticeshi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6754" y="4457154"/>
            <a:ext cx="2351802" cy="17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2510" y="2731159"/>
            <a:ext cx="2357560" cy="157170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>
            <a:spLocks noGrp="1"/>
          </p:cNvSpPr>
          <p:nvPr>
            <p:ph type="title" idx="4294967295"/>
          </p:nvPr>
        </p:nvSpPr>
        <p:spPr>
          <a:xfrm>
            <a:off x="208050" y="0"/>
            <a:ext cx="118110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Gwybodaeth Allweddol</a:t>
            </a:r>
            <a:r>
              <a:rPr lang="en-GB" b="1">
                <a:latin typeface="Arial Narrow"/>
                <a:ea typeface="Arial Narrow"/>
                <a:cs typeface="Arial Narrow"/>
                <a:sym typeface="Arial Narrow"/>
              </a:rPr>
              <a:t> /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Key Information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 idx="4294967295"/>
          </p:nvPr>
        </p:nvSpPr>
        <p:spPr>
          <a:xfrm>
            <a:off x="211600" y="172825"/>
            <a:ext cx="116319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Ein dyheadau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Our Ambitions 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endParaRPr sz="2400"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4294967295"/>
          </p:nvPr>
        </p:nvSpPr>
        <p:spPr>
          <a:xfrm>
            <a:off x="384600" y="1057525"/>
            <a:ext cx="5630100" cy="444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Darparu gweithlu cymwys a galluog – ar gyfer y sectorau ynni a’r gadwyn gyflenwi yng Ngogledd Cymru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Sicrhau mai pobl leol yw'r bobl orau i'w cyflogi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Cyfrannu at brosiectau ynni newydd a glan</a:t>
            </a:r>
            <a:endParaRPr sz="26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Gwella bywydau pobl a chymunedau lleol a chefnogi'r iaith Gymraeg a'i diwylliant </a:t>
            </a:r>
            <a:endParaRPr sz="2600">
              <a:solidFill>
                <a:srgbClr val="073763"/>
              </a:solidFill>
            </a:endParaRPr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4294967295"/>
          </p:nvPr>
        </p:nvSpPr>
        <p:spPr>
          <a:xfrm>
            <a:off x="6167075" y="1134575"/>
            <a:ext cx="5630100" cy="4769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5771" lvl="0" indent="-37608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763"/>
              </a:buClr>
              <a:buSzPts val="2562"/>
              <a:buChar char="•"/>
            </a:pPr>
            <a:r>
              <a:rPr lang="en-GB" sz="2562">
                <a:solidFill>
                  <a:srgbClr val="073763"/>
                </a:solidFill>
              </a:rPr>
              <a:t>Provide a qualified and competent workforce – for future energy sectors in North Wales and supply chains</a:t>
            </a:r>
            <a:endParaRPr sz="2562">
              <a:solidFill>
                <a:srgbClr val="073763"/>
              </a:solidFill>
            </a:endParaRPr>
          </a:p>
          <a:p>
            <a:pPr marL="365771" lvl="0" indent="-37608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562"/>
              <a:buChar char="•"/>
            </a:pPr>
            <a:r>
              <a:rPr lang="en-GB" sz="2562">
                <a:solidFill>
                  <a:srgbClr val="073763"/>
                </a:solidFill>
              </a:rPr>
              <a:t>To make the local people the best people for employment</a:t>
            </a:r>
            <a:endParaRPr sz="2562">
              <a:solidFill>
                <a:srgbClr val="073763"/>
              </a:solidFill>
            </a:endParaRPr>
          </a:p>
          <a:p>
            <a:pPr marL="365771" lvl="0" indent="-37608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562"/>
              <a:buChar char="•"/>
            </a:pPr>
            <a:r>
              <a:rPr lang="en-GB" sz="2562">
                <a:solidFill>
                  <a:srgbClr val="073763"/>
                </a:solidFill>
              </a:rPr>
              <a:t>To contribute to new and clean energy projects</a:t>
            </a:r>
            <a:endParaRPr sz="2562">
              <a:solidFill>
                <a:srgbClr val="073763"/>
              </a:solidFill>
            </a:endParaRPr>
          </a:p>
          <a:p>
            <a:pPr marL="365771" lvl="0" indent="-37608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562"/>
              <a:buChar char="•"/>
            </a:pPr>
            <a:r>
              <a:rPr lang="en-GB" sz="2562">
                <a:solidFill>
                  <a:srgbClr val="073763"/>
                </a:solidFill>
              </a:rPr>
              <a:t>To improve the lives of local people and support communities, culture and the Welsh Language</a:t>
            </a:r>
            <a:endParaRPr sz="2562">
              <a:solidFill>
                <a:srgbClr val="073763"/>
              </a:solidFill>
            </a:endParaRPr>
          </a:p>
          <a:p>
            <a:pPr marL="0" lvl="0" indent="0" algn="ctr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 idx="4294967295"/>
          </p:nvPr>
        </p:nvSpPr>
        <p:spPr>
          <a:xfrm>
            <a:off x="211600" y="172825"/>
            <a:ext cx="11631900" cy="14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CIST </a:t>
            </a:r>
            <a:endParaRPr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sz="3000" b="1">
                <a:solidFill>
                  <a:srgbClr val="0070C0"/>
                </a:solidFill>
              </a:rPr>
              <a:t>(Centre for Infrastructure, Skills and Training)</a:t>
            </a:r>
            <a:endParaRPr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endParaRPr sz="2400"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905" y="1557800"/>
            <a:ext cx="3240001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 descr="Heat Pumps | Worcester Bos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835" y="258700"/>
            <a:ext cx="3745664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7800" y="4261525"/>
            <a:ext cx="3086973" cy="231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 rotWithShape="1">
          <a:blip r:embed="rId6">
            <a:alphaModFix/>
          </a:blip>
          <a:srcRect l="8330" t="31765" r="17358" b="32940"/>
          <a:stretch/>
        </p:blipFill>
        <p:spPr>
          <a:xfrm>
            <a:off x="455894" y="4146947"/>
            <a:ext cx="3630707" cy="129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7">
            <a:alphaModFix/>
          </a:blip>
          <a:srcRect t="24968" r="56080" b="8626"/>
          <a:stretch/>
        </p:blipFill>
        <p:spPr>
          <a:xfrm>
            <a:off x="8188701" y="5120097"/>
            <a:ext cx="1284567" cy="145665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>
            <a:spLocks noGrp="1"/>
          </p:cNvSpPr>
          <p:nvPr>
            <p:ph type="body" idx="4294967295"/>
          </p:nvPr>
        </p:nvSpPr>
        <p:spPr>
          <a:xfrm>
            <a:off x="3695900" y="1634725"/>
            <a:ext cx="3964200" cy="231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Hyfforddiant o ansawdd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Partneriaethau o fri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Datblygiadau arloesol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Paratoi i’r dyfodol</a:t>
            </a:r>
            <a:endParaRPr sz="2600">
              <a:solidFill>
                <a:srgbClr val="073763"/>
              </a:solidFill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body" idx="4294967295"/>
          </p:nvPr>
        </p:nvSpPr>
        <p:spPr>
          <a:xfrm>
            <a:off x="7660100" y="2611850"/>
            <a:ext cx="4183500" cy="231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Quality training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Reputable partnerships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Innovative developments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Preparing for the future</a:t>
            </a:r>
            <a:endParaRPr sz="26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title" idx="4294967295"/>
          </p:nvPr>
        </p:nvSpPr>
        <p:spPr>
          <a:xfrm>
            <a:off x="211600" y="172825"/>
            <a:ext cx="11631900" cy="14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CIST </a:t>
            </a:r>
            <a:endParaRPr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sz="3000" b="1">
                <a:solidFill>
                  <a:srgbClr val="0070C0"/>
                </a:solidFill>
              </a:rPr>
              <a:t>(Centre for Infrastructure, Skills and Training)</a:t>
            </a:r>
            <a:endParaRPr b="1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endParaRPr sz="2400"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0" name="Google Shape;210;p31"/>
          <p:cNvSpPr txBox="1">
            <a:spLocks noGrp="1"/>
          </p:cNvSpPr>
          <p:nvPr>
            <p:ph type="body" idx="4294967295"/>
          </p:nvPr>
        </p:nvSpPr>
        <p:spPr>
          <a:xfrm>
            <a:off x="3695900" y="1634725"/>
            <a:ext cx="4615800" cy="231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Hyfforddiant Trin Deunyddiau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Hyfforddiant Sgaffaldiau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Gweithio ar Uchderau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Hyfforddiant Tŵr </a:t>
            </a:r>
            <a:r>
              <a:rPr lang="en-GB" sz="2600" i="1">
                <a:solidFill>
                  <a:srgbClr val="073763"/>
                </a:solidFill>
              </a:rPr>
              <a:t>PASMA</a:t>
            </a:r>
            <a:endParaRPr sz="2600" i="1">
              <a:solidFill>
                <a:srgbClr val="073763"/>
              </a:solidFill>
            </a:endParaRPr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4294967295"/>
          </p:nvPr>
        </p:nvSpPr>
        <p:spPr>
          <a:xfrm>
            <a:off x="7660000" y="2861850"/>
            <a:ext cx="4183500" cy="250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Material Handling Training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Scaffold Training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Working at Height Training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2600"/>
              <a:buChar char="•"/>
            </a:pPr>
            <a:r>
              <a:rPr lang="en-GB" sz="2600">
                <a:solidFill>
                  <a:srgbClr val="073763"/>
                </a:solidFill>
              </a:rPr>
              <a:t>PASMA Tower Training </a:t>
            </a:r>
            <a:endParaRPr sz="2600">
              <a:solidFill>
                <a:srgbClr val="073763"/>
              </a:solidFill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7701" y="4290149"/>
            <a:ext cx="3240001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908" y="2348989"/>
            <a:ext cx="3240001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1070" y="451854"/>
            <a:ext cx="2880001" cy="21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 idx="4294967295"/>
          </p:nvPr>
        </p:nvSpPr>
        <p:spPr>
          <a:xfrm>
            <a:off x="372875" y="424500"/>
            <a:ext cx="109809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Canolfan Ynni –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 Centre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876" y="1982825"/>
            <a:ext cx="4338550" cy="28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4">
            <a:alphaModFix/>
          </a:blip>
          <a:srcRect l="4540" t="2518" r="6253" b="2070"/>
          <a:stretch/>
        </p:blipFill>
        <p:spPr>
          <a:xfrm>
            <a:off x="5038325" y="1325663"/>
            <a:ext cx="6423000" cy="4576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2" name="Google Shape;222;p32"/>
          <p:cNvSpPr txBox="1"/>
          <p:nvPr/>
        </p:nvSpPr>
        <p:spPr>
          <a:xfrm>
            <a:off x="5038325" y="5902475"/>
            <a:ext cx="6423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Calibri"/>
                <a:ea typeface="Calibri"/>
                <a:cs typeface="Calibri"/>
                <a:sym typeface="Calibri"/>
              </a:rPr>
              <a:t>Human Performance Simulator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50" y="1562938"/>
            <a:ext cx="6997750" cy="37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 rotWithShape="1">
          <a:blip r:embed="rId4">
            <a:alphaModFix/>
          </a:blip>
          <a:srcRect l="9414" r="7707"/>
          <a:stretch/>
        </p:blipFill>
        <p:spPr>
          <a:xfrm>
            <a:off x="7288275" y="2109475"/>
            <a:ext cx="4230649" cy="22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>
            <a:spLocks noGrp="1"/>
          </p:cNvSpPr>
          <p:nvPr>
            <p:ph type="title" idx="4294967295"/>
          </p:nvPr>
        </p:nvSpPr>
        <p:spPr>
          <a:xfrm>
            <a:off x="288450" y="424500"/>
            <a:ext cx="116343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Canolfan Beirianneg –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Engineering Centre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 idx="4294967295"/>
          </p:nvPr>
        </p:nvSpPr>
        <p:spPr>
          <a:xfrm>
            <a:off x="449550" y="424500"/>
            <a:ext cx="10904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Canolfan Adeiladwaith –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Construction Centre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5" name="Google Shape;2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850" y="1574825"/>
            <a:ext cx="3912402" cy="260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 rotWithShape="1">
          <a:blip r:embed="rId4">
            <a:alphaModFix/>
          </a:blip>
          <a:srcRect l="15139"/>
          <a:stretch/>
        </p:blipFill>
        <p:spPr>
          <a:xfrm>
            <a:off x="4538350" y="3650800"/>
            <a:ext cx="3791698" cy="297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555" y="1571475"/>
            <a:ext cx="3912397" cy="260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 idx="4294967295"/>
          </p:nvPr>
        </p:nvSpPr>
        <p:spPr>
          <a:xfrm>
            <a:off x="423075" y="270675"/>
            <a:ext cx="115191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en-GB" b="1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Cyflogwyr – </a:t>
            </a:r>
            <a:r>
              <a:rPr lang="en-GB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Employers</a:t>
            </a:r>
            <a:endParaRPr b="1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776" y="1712926"/>
            <a:ext cx="1758625" cy="16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 rotWithShape="1">
          <a:blip r:embed="rId4">
            <a:alphaModFix/>
          </a:blip>
          <a:srcRect b="5105"/>
          <a:stretch/>
        </p:blipFill>
        <p:spPr>
          <a:xfrm>
            <a:off x="3775575" y="1228725"/>
            <a:ext cx="7371548" cy="466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906D70C4159144BADA93432688D286" ma:contentTypeVersion="13" ma:contentTypeDescription="Create a new document." ma:contentTypeScope="" ma:versionID="92fb63e2a8885dc91a49fb17dca1a1e9">
  <xsd:schema xmlns:xsd="http://www.w3.org/2001/XMLSchema" xmlns:xs="http://www.w3.org/2001/XMLSchema" xmlns:p="http://schemas.microsoft.com/office/2006/metadata/properties" xmlns:ns2="933809c1-4bf2-4e0c-a9d0-233f97388406" xmlns:ns3="963fb0f0-f402-4954-8c92-ae58e1a1b775" targetNamespace="http://schemas.microsoft.com/office/2006/metadata/properties" ma:root="true" ma:fieldsID="12f0d6dedb566bbf28903abdf7c4dbb7" ns2:_="" ns3:_="">
    <xsd:import namespace="933809c1-4bf2-4e0c-a9d0-233f97388406"/>
    <xsd:import namespace="963fb0f0-f402-4954-8c92-ae58e1a1b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3809c1-4bf2-4e0c-a9d0-233f97388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fb0f0-f402-4954-8c92-ae58e1a1b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8DD85F-8DE4-4C65-85D2-348B11221E9A}"/>
</file>

<file path=customXml/itemProps2.xml><?xml version="1.0" encoding="utf-8"?>
<ds:datastoreItem xmlns:ds="http://schemas.openxmlformats.org/officeDocument/2006/customXml" ds:itemID="{2B9A0D7E-D2A2-4FEE-85CB-D350496ADF22}"/>
</file>

<file path=customXml/itemProps3.xml><?xml version="1.0" encoding="utf-8"?>
<ds:datastoreItem xmlns:ds="http://schemas.openxmlformats.org/officeDocument/2006/customXml" ds:itemID="{65CCE22C-4D12-40DF-B399-4D962C301BB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Office PowerPoint</Application>
  <PresentationFormat>Widescreen</PresentationFormat>
  <Paragraphs>100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Narrow</vt:lpstr>
      <vt:lpstr>Arial</vt:lpstr>
      <vt:lpstr>Calibri</vt:lpstr>
      <vt:lpstr>Office Theme</vt:lpstr>
      <vt:lpstr>Office Theme</vt:lpstr>
      <vt:lpstr>Grŵp Llandrillo Menai</vt:lpstr>
      <vt:lpstr>Gwybodaeth Allweddol / Key Information</vt:lpstr>
      <vt:lpstr>Ein dyheadau Our Ambitions  </vt:lpstr>
      <vt:lpstr>CIST  (Centre for Infrastructure, Skills and Training) </vt:lpstr>
      <vt:lpstr>CIST  (Centre for Infrastructure, Skills and Training) </vt:lpstr>
      <vt:lpstr>Canolfan Ynni – Energy Centre</vt:lpstr>
      <vt:lpstr>Canolfan Beirianneg – Engineering Centre</vt:lpstr>
      <vt:lpstr>Canolfan Adeiladwaith – Construction Centre</vt:lpstr>
      <vt:lpstr>Cyflogwyr – Employers</vt:lpstr>
      <vt:lpstr>Gwobr Gyntaf Prentis Niwclear CYMRU  WALES First Nuclear Apprentice Achievers (2011)</vt:lpstr>
      <vt:lpstr>Diogelu Pelydredd / Diploma Radiation</vt:lpstr>
      <vt:lpstr>Gwobr Peirianneg SEMTA Engineering Award</vt:lpstr>
      <vt:lpstr>Gwaith cyfredol gyda NDA Magnox –  Current Work with NDA Magnox</vt:lpstr>
      <vt:lpstr>Gwaith cyfredol gyda NDA Magnox –  Current Work with NDA Magnox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Grŵp Llandrillo Menai</dc:title>
  <cp:lastModifiedBy>Grwp Llandrillo Menai</cp:lastModifiedBy>
  <cp:revision>1</cp:revision>
  <dcterms:modified xsi:type="dcterms:W3CDTF">2022-04-05T18:50:18Z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0x0101005E906D70C4159144BADA93432688D286</vt:lpwstr>
  </property>
</Properties>
</file>