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7"/>
  </p:notesMasterIdLst>
  <p:handoutMasterIdLst>
    <p:handoutMasterId r:id="rId18"/>
  </p:handoutMasterIdLst>
  <p:sldIdLst>
    <p:sldId id="377" r:id="rId2"/>
    <p:sldId id="382" r:id="rId3"/>
    <p:sldId id="383" r:id="rId4"/>
    <p:sldId id="395" r:id="rId5"/>
    <p:sldId id="384" r:id="rId6"/>
    <p:sldId id="385" r:id="rId7"/>
    <p:sldId id="386" r:id="rId8"/>
    <p:sldId id="387" r:id="rId9"/>
    <p:sldId id="388" r:id="rId10"/>
    <p:sldId id="393" r:id="rId11"/>
    <p:sldId id="389" r:id="rId12"/>
    <p:sldId id="390" r:id="rId13"/>
    <p:sldId id="394" r:id="rId14"/>
    <p:sldId id="391" r:id="rId15"/>
    <p:sldId id="392" r:id="rId16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61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ven Woolley (Magnox)" initials="SW(" lastIdx="0" clrIdx="0"/>
  <p:cmAuthor id="1" name="Paul Grant (Magnox)" initials="PG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3160"/>
    <a:srgbClr val="3C8A2E"/>
    <a:srgbClr val="0083A9"/>
    <a:srgbClr val="AB8AB8"/>
    <a:srgbClr val="FFCCFF"/>
    <a:srgbClr val="83E7F5"/>
    <a:srgbClr val="FCA8A2"/>
    <a:srgbClr val="66FFFF"/>
    <a:srgbClr val="E1BDD8"/>
    <a:srgbClr val="7C82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82" autoAdjust="0"/>
    <p:restoredTop sz="98934" autoAdjust="0"/>
  </p:normalViewPr>
  <p:slideViewPr>
    <p:cSldViewPr>
      <p:cViewPr>
        <p:scale>
          <a:sx n="93" d="100"/>
          <a:sy n="93" d="100"/>
        </p:scale>
        <p:origin x="768" y="66"/>
      </p:cViewPr>
      <p:guideLst>
        <p:guide orient="horz" pos="3612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994" y="-8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479" cy="49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1" tIns="46141" rIns="92281" bIns="46141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721" y="1"/>
            <a:ext cx="2944479" cy="49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1" tIns="46141" rIns="92281" bIns="4614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7681"/>
            <a:ext cx="2944479" cy="49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1" tIns="46141" rIns="92281" bIns="46141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721" y="9427681"/>
            <a:ext cx="2944479" cy="49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1" tIns="46141" rIns="92281" bIns="4614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F8EA561-2348-47E7-8725-3D9C5684380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562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479" cy="49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1" tIns="46141" rIns="92281" bIns="46141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721" y="1"/>
            <a:ext cx="2944479" cy="49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1" tIns="46141" rIns="92281" bIns="4614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063" y="4715482"/>
            <a:ext cx="5439025" cy="446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1" tIns="46141" rIns="92281" bIns="461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7681"/>
            <a:ext cx="2944479" cy="49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1" tIns="46141" rIns="92281" bIns="46141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721" y="9427681"/>
            <a:ext cx="2944479" cy="49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1" tIns="46141" rIns="92281" bIns="4614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2C25D68-2342-4570-B6A7-89EF7D9EA04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0524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C25D68-2342-4570-B6A7-89EF7D9EA048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02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C25D68-2342-4570-B6A7-89EF7D9EA048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5520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C25D68-2342-4570-B6A7-89EF7D9EA048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7712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C25D68-2342-4570-B6A7-89EF7D9EA048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5127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C25D68-2342-4570-B6A7-89EF7D9EA048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7512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C25D68-2342-4570-B6A7-89EF7D9EA048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4009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C25D68-2342-4570-B6A7-89EF7D9EA048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3355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C25D68-2342-4570-B6A7-89EF7D9EA048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664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C25D68-2342-4570-B6A7-89EF7D9EA048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049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C25D68-2342-4570-B6A7-89EF7D9EA048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8871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C25D68-2342-4570-B6A7-89EF7D9EA048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4856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C25D68-2342-4570-B6A7-89EF7D9EA048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7283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C25D68-2342-4570-B6A7-89EF7D9EA048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2564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C25D68-2342-4570-B6A7-89EF7D9EA048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1495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983"/>
            <a:ext cx="9144000" cy="6464401"/>
          </a:xfrm>
          <a:prstGeom prst="rect">
            <a:avLst/>
          </a:prstGeom>
        </p:spPr>
      </p:pic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4788024" y="5517232"/>
            <a:ext cx="3456384" cy="3603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5" hasCustomPrompt="1"/>
          </p:nvPr>
        </p:nvSpPr>
        <p:spPr>
          <a:xfrm>
            <a:off x="755576" y="2708274"/>
            <a:ext cx="7416874" cy="1944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755576" y="4725144"/>
            <a:ext cx="7416874" cy="792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Name</a:t>
            </a:r>
          </a:p>
          <a:p>
            <a:pPr lvl="0"/>
            <a:r>
              <a:rPr lang="en-GB" dirty="0"/>
              <a:t>Job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3820442" cy="80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3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67545" y="245517"/>
            <a:ext cx="8425630" cy="647700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5C315E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71488" y="1556792"/>
            <a:ext cx="8421687" cy="4824958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>
              <a:defRPr sz="1600" baseline="0">
                <a:solidFill>
                  <a:schemeClr val="tx1"/>
                </a:solidFill>
                <a:latin typeface="+mn-lt"/>
              </a:defRPr>
            </a:lvl3pPr>
            <a:lvl4pPr marL="1600200" indent="-228600">
              <a:buFont typeface="Arial" panose="020B0604020202020204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1828800" indent="0">
              <a:buNone/>
              <a:defRPr sz="1800">
                <a:solidFill>
                  <a:schemeClr val="tx1"/>
                </a:solidFill>
                <a:latin typeface="+mn-lt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3" name="Straight Connector 2"/>
          <p:cNvCxnSpPr/>
          <p:nvPr userDrawn="1"/>
        </p:nvCxnSpPr>
        <p:spPr bwMode="auto">
          <a:xfrm>
            <a:off x="467544" y="1052736"/>
            <a:ext cx="8424936" cy="0"/>
          </a:xfrm>
          <a:prstGeom prst="line">
            <a:avLst/>
          </a:prstGeom>
          <a:solidFill>
            <a:srgbClr val="593160"/>
          </a:solidFill>
          <a:ln w="6350" cap="flat" cmpd="sng" algn="ctr">
            <a:solidFill>
              <a:srgbClr val="5C315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377" y="319024"/>
            <a:ext cx="1726002" cy="50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8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67545" y="245517"/>
            <a:ext cx="8425630" cy="647700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 bwMode="auto">
          <a:xfrm>
            <a:off x="467544" y="1052736"/>
            <a:ext cx="8424936" cy="0"/>
          </a:xfrm>
          <a:prstGeom prst="line">
            <a:avLst/>
          </a:prstGeom>
          <a:solidFill>
            <a:srgbClr val="593160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71488" y="1556792"/>
            <a:ext cx="8421687" cy="4824958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>
              <a:defRPr sz="1600" baseline="0">
                <a:solidFill>
                  <a:schemeClr val="tx1"/>
                </a:solidFill>
                <a:latin typeface="+mn-lt"/>
              </a:defRPr>
            </a:lvl3pPr>
            <a:lvl4pPr marL="1600200" indent="-228600">
              <a:buFont typeface="Arial" panose="020B0604020202020204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1828800" indent="0">
              <a:buNone/>
              <a:defRPr sz="1800">
                <a:solidFill>
                  <a:schemeClr val="tx1"/>
                </a:solidFill>
                <a:latin typeface="+mn-lt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" name="TextBox 7"/>
          <p:cNvSpPr txBox="1"/>
          <p:nvPr userDrawn="1"/>
        </p:nvSpPr>
        <p:spPr bwMode="auto">
          <a:xfrm>
            <a:off x="7884368" y="6430061"/>
            <a:ext cx="100811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r" eaLnBrk="1" hangingPunct="1">
              <a:spcBef>
                <a:spcPct val="0"/>
              </a:spcBef>
              <a:buFontTx/>
              <a:buNone/>
            </a:pPr>
            <a:fld id="{8B80B35A-A8D9-4C85-AD57-6441404CC8E2}" type="slidenum">
              <a:rPr lang="en-GB" sz="1100" smtClean="0">
                <a:solidFill>
                  <a:schemeClr val="bg1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‹#›</a:t>
            </a:fld>
            <a:endParaRPr lang="en-GB" sz="11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54853"/>
            <a:ext cx="2536988" cy="53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4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 Placeholder 30"/>
          <p:cNvSpPr>
            <a:spLocks noGrp="1"/>
          </p:cNvSpPr>
          <p:nvPr>
            <p:ph type="body" sz="quarter" idx="15" hasCustomPrompt="1"/>
          </p:nvPr>
        </p:nvSpPr>
        <p:spPr>
          <a:xfrm>
            <a:off x="1115616" y="2708275"/>
            <a:ext cx="7056834" cy="151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54853"/>
            <a:ext cx="2536988" cy="53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0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377" y="334264"/>
            <a:ext cx="1726002" cy="50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98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710" r:id="rId1"/>
    <p:sldLayoutId id="2147485711" r:id="rId2"/>
    <p:sldLayoutId id="2147485712" r:id="rId3"/>
    <p:sldLayoutId id="2147485713" r:id="rId4"/>
    <p:sldLayoutId id="2147485714" r:id="rId5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3A9"/>
          </a:solidFill>
          <a:latin typeface="Helvetica 55 Roman" panose="020B0500000000000000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3A9"/>
          </a:solidFill>
          <a:latin typeface="Helvetica 55 Roman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3A9"/>
          </a:solidFill>
          <a:latin typeface="Helvetica 55 Roman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3A9"/>
          </a:solidFill>
          <a:latin typeface="Helvetica 55 Roman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3A9"/>
          </a:solidFill>
          <a:latin typeface="Helvetica 55 Roman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3A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3A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3A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3A9"/>
          </a:solidFill>
          <a:latin typeface="Arial" charset="0"/>
        </a:defRPr>
      </a:lvl9pPr>
    </p:titleStyle>
    <p:bodyStyle>
      <a:lvl1pPr marL="2857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chemeClr val="tx2"/>
          </a:solidFill>
          <a:latin typeface="Helvetica 55 Roman" panose="020B0500000000000000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Helvetica 55 Roman" panose="020B0500000000000000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rgbClr val="59316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rgbClr val="59316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rgbClr val="59316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rgbClr val="59316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rgbClr val="59316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rgbClr val="59316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GB" sz="3200" dirty="0"/>
              <a:t>Decommissioning Opportunities at Wylfa and </a:t>
            </a:r>
            <a:r>
              <a:rPr lang="en-GB" sz="3200" dirty="0" err="1"/>
              <a:t>Trawsfynydd</a:t>
            </a:r>
            <a:endParaRPr lang="en-GB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755576" y="5013176"/>
            <a:ext cx="7416874" cy="792088"/>
          </a:xfrm>
        </p:spPr>
        <p:txBody>
          <a:bodyPr/>
          <a:lstStyle/>
          <a:p>
            <a:r>
              <a:rPr lang="en-GB" dirty="0"/>
              <a:t>April 2022</a:t>
            </a:r>
          </a:p>
        </p:txBody>
      </p:sp>
    </p:spTree>
    <p:extLst>
      <p:ext uri="{BB962C8B-B14F-4D97-AF65-F5344CB8AC3E}">
        <p14:creationId xmlns:p14="http://schemas.microsoft.com/office/powerpoint/2010/main" val="146416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332656"/>
            <a:ext cx="8425630" cy="647700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3. Call for competition – FTS/CF</a:t>
            </a:r>
          </a:p>
        </p:txBody>
      </p:sp>
      <p:sp>
        <p:nvSpPr>
          <p:cNvPr id="151" name="Rectangle 150"/>
          <p:cNvSpPr/>
          <p:nvPr/>
        </p:nvSpPr>
        <p:spPr bwMode="auto">
          <a:xfrm>
            <a:off x="6745805" y="1131239"/>
            <a:ext cx="713104" cy="4506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-52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927AD5-02DC-4367-A559-646CEE7EC15F}"/>
              </a:ext>
            </a:extLst>
          </p:cNvPr>
          <p:cNvSpPr txBox="1"/>
          <p:nvPr/>
        </p:nvSpPr>
        <p:spPr bwMode="auto">
          <a:xfrm>
            <a:off x="467545" y="1196752"/>
            <a:ext cx="3888431" cy="45243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GB"/>
            </a:defPPr>
            <a:lvl1pPr marL="285750" indent="-285750">
              <a:buFont typeface="Arial" panose="020B0604020202020204" pitchFamily="34" charset="0"/>
              <a:buChar char="•"/>
              <a:defRPr>
                <a:solidFill>
                  <a:prstClr val="black"/>
                </a:solidFill>
              </a:defRPr>
            </a:lvl1pPr>
          </a:lstStyle>
          <a:p>
            <a:r>
              <a:rPr lang="en-GB" dirty="0"/>
              <a:t>Find a Tender Service (FTS) replaced OJEU following UK exit from EU</a:t>
            </a:r>
          </a:p>
          <a:p>
            <a:r>
              <a:rPr lang="en-GB" dirty="0"/>
              <a:t>Current system to advertise all large public sector opportunities</a:t>
            </a:r>
          </a:p>
          <a:p>
            <a:r>
              <a:rPr lang="en-GB" dirty="0"/>
              <a:t>Free to use and notices get republished elsewhere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Contracts Finder System exists for lower value tendering activities (generally &lt;£118k)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81668C-BD6A-4BB2-A3FB-C659214F88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7" r="36614" b="17547"/>
          <a:stretch/>
        </p:blipFill>
        <p:spPr>
          <a:xfrm>
            <a:off x="4345887" y="1268760"/>
            <a:ext cx="4547288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3F4E7F-6E3F-4CD1-8A72-B0B714F735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16" r="37009" b="24759"/>
          <a:stretch/>
        </p:blipFill>
        <p:spPr>
          <a:xfrm>
            <a:off x="4345888" y="4158709"/>
            <a:ext cx="4547288" cy="2564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8868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332656"/>
            <a:ext cx="8425630" cy="647700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Magnox Procurement Plan</a:t>
            </a:r>
          </a:p>
        </p:txBody>
      </p:sp>
      <p:sp>
        <p:nvSpPr>
          <p:cNvPr id="151" name="Rectangle 150"/>
          <p:cNvSpPr/>
          <p:nvPr/>
        </p:nvSpPr>
        <p:spPr bwMode="auto">
          <a:xfrm>
            <a:off x="6745805" y="1131239"/>
            <a:ext cx="713104" cy="4506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-52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927AD5-02DC-4367-A559-646CEE7EC15F}"/>
              </a:ext>
            </a:extLst>
          </p:cNvPr>
          <p:cNvSpPr txBox="1"/>
          <p:nvPr/>
        </p:nvSpPr>
        <p:spPr bwMode="auto">
          <a:xfrm>
            <a:off x="467545" y="1356587"/>
            <a:ext cx="3312367" cy="53553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Published monthly and includes a named point of contact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Opportunities to work with our suppliers to support our delivery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Includes the names of suppliers who are currently tendering for opportunities and the name of suppliers where work has been awarded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Currently 167 activities included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7637AF-C66B-4480-BB72-010ECFF184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25" r="36613" b="6729"/>
          <a:stretch/>
        </p:blipFill>
        <p:spPr>
          <a:xfrm>
            <a:off x="3995936" y="1484784"/>
            <a:ext cx="4802152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381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332656"/>
            <a:ext cx="8425630" cy="647700"/>
          </a:xfrm>
        </p:spPr>
        <p:txBody>
          <a:bodyPr/>
          <a:lstStyle/>
          <a:p>
            <a:r>
              <a:rPr lang="en-GB" b="1" dirty="0" err="1">
                <a:solidFill>
                  <a:schemeClr val="accent1"/>
                </a:solidFill>
              </a:rPr>
              <a:t>Trawsfynydd</a:t>
            </a:r>
            <a:r>
              <a:rPr lang="en-GB" b="1" dirty="0">
                <a:solidFill>
                  <a:schemeClr val="accent1"/>
                </a:solidFill>
              </a:rPr>
              <a:t> Procurement Plan</a:t>
            </a:r>
          </a:p>
        </p:txBody>
      </p:sp>
      <p:sp>
        <p:nvSpPr>
          <p:cNvPr id="151" name="Rectangle 150"/>
          <p:cNvSpPr/>
          <p:nvPr/>
        </p:nvSpPr>
        <p:spPr bwMode="auto">
          <a:xfrm>
            <a:off x="6745805" y="1131239"/>
            <a:ext cx="713104" cy="4506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-52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0EDB92-2C4D-4C32-A76F-68AA17184E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6" t="26562" r="35038" b="37379"/>
          <a:stretch/>
        </p:blipFill>
        <p:spPr>
          <a:xfrm>
            <a:off x="107504" y="1484784"/>
            <a:ext cx="8938892" cy="2207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04B359-BEF2-4A05-96D2-B95042C58CC1}"/>
              </a:ext>
            </a:extLst>
          </p:cNvPr>
          <p:cNvSpPr txBox="1"/>
          <p:nvPr/>
        </p:nvSpPr>
        <p:spPr bwMode="auto">
          <a:xfrm>
            <a:off x="323528" y="4005064"/>
            <a:ext cx="8568951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Rolling Programme of Decommissioning feasibility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prstClr val="black"/>
                </a:solidFill>
              </a:rPr>
              <a:t>Safestores</a:t>
            </a:r>
            <a:r>
              <a:rPr lang="en-GB" dirty="0">
                <a:solidFill>
                  <a:prstClr val="black"/>
                </a:solidFill>
              </a:rPr>
              <a:t> weather envelope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3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332656"/>
            <a:ext cx="8425630" cy="647700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Wylfa Procurement Plan</a:t>
            </a:r>
          </a:p>
        </p:txBody>
      </p:sp>
      <p:sp>
        <p:nvSpPr>
          <p:cNvPr id="151" name="Rectangle 150"/>
          <p:cNvSpPr/>
          <p:nvPr/>
        </p:nvSpPr>
        <p:spPr bwMode="auto">
          <a:xfrm>
            <a:off x="6745805" y="1131239"/>
            <a:ext cx="713104" cy="4506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-52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EBA242-B80F-4EA5-9271-1BDB2025BC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6" t="26562" r="35038" b="44591"/>
          <a:stretch/>
        </p:blipFill>
        <p:spPr>
          <a:xfrm>
            <a:off x="107504" y="1442195"/>
            <a:ext cx="8964578" cy="1770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773189-C2EE-45A0-AE01-DCC83C37B981}"/>
              </a:ext>
            </a:extLst>
          </p:cNvPr>
          <p:cNvSpPr txBox="1"/>
          <p:nvPr/>
        </p:nvSpPr>
        <p:spPr bwMode="auto">
          <a:xfrm>
            <a:off x="323528" y="4005064"/>
            <a:ext cx="8568951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Non OJEU / FTS competition – Register on CTM and its successor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Contact Lisa Pagan for details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11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332656"/>
            <a:ext cx="8425630" cy="647700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Summary</a:t>
            </a:r>
          </a:p>
        </p:txBody>
      </p:sp>
      <p:sp>
        <p:nvSpPr>
          <p:cNvPr id="151" name="Rectangle 150"/>
          <p:cNvSpPr/>
          <p:nvPr/>
        </p:nvSpPr>
        <p:spPr bwMode="auto">
          <a:xfrm>
            <a:off x="6745805" y="1131239"/>
            <a:ext cx="713104" cy="4506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-52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927AD5-02DC-4367-A559-646CEE7EC15F}"/>
              </a:ext>
            </a:extLst>
          </p:cNvPr>
          <p:cNvSpPr txBox="1"/>
          <p:nvPr/>
        </p:nvSpPr>
        <p:spPr bwMode="auto">
          <a:xfrm>
            <a:off x="467545" y="1356587"/>
            <a:ext cx="8425630" cy="34163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Be prepared to demonstrate your accreditations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Formal tender process - has to be written down to be considered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SQEP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Register on CTM, apply for positions on DPSs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If unsuccessful at first, act on feedback to win next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Work with the existing supply chain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Use opportunities to build Nuclear experience at all licensed sites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22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332656"/>
            <a:ext cx="8425630" cy="647700"/>
          </a:xfrm>
        </p:spPr>
        <p:txBody>
          <a:bodyPr/>
          <a:lstStyle/>
          <a:p>
            <a:r>
              <a:rPr lang="en-GB" b="1" dirty="0" err="1">
                <a:solidFill>
                  <a:schemeClr val="accent1"/>
                </a:solidFill>
              </a:rPr>
              <a:t>Diolch</a:t>
            </a:r>
            <a:r>
              <a:rPr lang="en-GB" b="1" dirty="0">
                <a:solidFill>
                  <a:schemeClr val="accent1"/>
                </a:solidFill>
              </a:rPr>
              <a:t> / Thank you</a:t>
            </a:r>
          </a:p>
        </p:txBody>
      </p:sp>
      <p:sp>
        <p:nvSpPr>
          <p:cNvPr id="151" name="Rectangle 150"/>
          <p:cNvSpPr/>
          <p:nvPr/>
        </p:nvSpPr>
        <p:spPr bwMode="auto">
          <a:xfrm>
            <a:off x="6745805" y="1131239"/>
            <a:ext cx="713104" cy="4506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-52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677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332656"/>
            <a:ext cx="8425630" cy="647700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Topics</a:t>
            </a:r>
          </a:p>
        </p:txBody>
      </p:sp>
      <p:sp>
        <p:nvSpPr>
          <p:cNvPr id="151" name="Rectangle 150"/>
          <p:cNvSpPr/>
          <p:nvPr/>
        </p:nvSpPr>
        <p:spPr bwMode="auto">
          <a:xfrm>
            <a:off x="6745805" y="1131239"/>
            <a:ext cx="713104" cy="4506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-52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927AD5-02DC-4367-A559-646CEE7EC15F}"/>
              </a:ext>
            </a:extLst>
          </p:cNvPr>
          <p:cNvSpPr txBox="1"/>
          <p:nvPr/>
        </p:nvSpPr>
        <p:spPr bwMode="auto">
          <a:xfrm>
            <a:off x="467545" y="1356587"/>
            <a:ext cx="8425630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Magnox supply chain management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Procurement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Ways to find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Magnox procurement plan – </a:t>
            </a:r>
            <a:r>
              <a:rPr lang="en-GB" dirty="0" err="1">
                <a:solidFill>
                  <a:prstClr val="black"/>
                </a:solidFill>
              </a:rPr>
              <a:t>Trawsfynydd</a:t>
            </a:r>
            <a:r>
              <a:rPr lang="en-GB" dirty="0">
                <a:solidFill>
                  <a:prstClr val="black"/>
                </a:solidFill>
              </a:rPr>
              <a:t>, </a:t>
            </a:r>
            <a:r>
              <a:rPr lang="en-GB" dirty="0" err="1">
                <a:solidFill>
                  <a:prstClr val="black"/>
                </a:solidFill>
              </a:rPr>
              <a:t>Maentwrog</a:t>
            </a:r>
            <a:r>
              <a:rPr lang="en-GB" dirty="0">
                <a:solidFill>
                  <a:prstClr val="black"/>
                </a:solidFill>
              </a:rPr>
              <a:t> and Wylfa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110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332656"/>
            <a:ext cx="8425630" cy="647700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Supply Chain Management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422BAD2-D232-4C0B-A604-419646BE5745}"/>
              </a:ext>
            </a:extLst>
          </p:cNvPr>
          <p:cNvSpPr/>
          <p:nvPr/>
        </p:nvSpPr>
        <p:spPr bwMode="auto">
          <a:xfrm>
            <a:off x="7186755" y="1988840"/>
            <a:ext cx="1512168" cy="792088"/>
          </a:xfrm>
          <a:prstGeom prst="roundRect">
            <a:avLst/>
          </a:prstGeom>
          <a:solidFill>
            <a:srgbClr val="5931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Category </a:t>
            </a:r>
            <a:b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</a:b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Management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CB91072-FA20-4DEC-AAB6-B9759E958951}"/>
              </a:ext>
            </a:extLst>
          </p:cNvPr>
          <p:cNvSpPr/>
          <p:nvPr/>
        </p:nvSpPr>
        <p:spPr bwMode="auto">
          <a:xfrm>
            <a:off x="3851920" y="1988840"/>
            <a:ext cx="1512168" cy="792088"/>
          </a:xfrm>
          <a:prstGeom prst="roundRect">
            <a:avLst/>
          </a:prstGeom>
          <a:solidFill>
            <a:srgbClr val="5931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Asset</a:t>
            </a:r>
            <a:b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</a:b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Management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A678F40-3F8D-4ABE-9976-F23C43D7FDC5}"/>
              </a:ext>
            </a:extLst>
          </p:cNvPr>
          <p:cNvSpPr/>
          <p:nvPr/>
        </p:nvSpPr>
        <p:spPr bwMode="auto">
          <a:xfrm>
            <a:off x="467545" y="1988840"/>
            <a:ext cx="1512168" cy="792088"/>
          </a:xfrm>
          <a:prstGeom prst="roundRect">
            <a:avLst/>
          </a:prstGeom>
          <a:solidFill>
            <a:srgbClr val="5931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Programme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Delivery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BB37A5-7EE4-4943-AB50-9C4701B0B726}"/>
              </a:ext>
            </a:extLst>
          </p:cNvPr>
          <p:cNvSpPr txBox="1"/>
          <p:nvPr/>
        </p:nvSpPr>
        <p:spPr bwMode="auto">
          <a:xfrm>
            <a:off x="179512" y="3284220"/>
            <a:ext cx="2800623" cy="20313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Waste management and decommissioning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Significant infrastructure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01B6761-6EF7-489D-B670-87BDA3F64A7F}"/>
              </a:ext>
            </a:extLst>
          </p:cNvPr>
          <p:cNvSpPr txBox="1"/>
          <p:nvPr/>
        </p:nvSpPr>
        <p:spPr bwMode="auto">
          <a:xfrm>
            <a:off x="3499569" y="3282369"/>
            <a:ext cx="2800623" cy="20313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Maintaining and improving existing assets</a:t>
            </a:r>
          </a:p>
          <a:p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Monitoring conditions and preventing degradation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E70059F-3DFD-4007-8907-F04AE6BFA9BE}"/>
              </a:ext>
            </a:extLst>
          </p:cNvPr>
          <p:cNvSpPr txBox="1"/>
          <p:nvPr/>
        </p:nvSpPr>
        <p:spPr bwMode="auto">
          <a:xfrm>
            <a:off x="6876256" y="3288020"/>
            <a:ext cx="2376264" cy="20313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Corporate products and services</a:t>
            </a:r>
          </a:p>
          <a:p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Enabling company 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1A037F-255E-428C-8DC0-223F96F56FBA}"/>
              </a:ext>
            </a:extLst>
          </p:cNvPr>
          <p:cNvSpPr txBox="1"/>
          <p:nvPr/>
        </p:nvSpPr>
        <p:spPr bwMode="auto">
          <a:xfrm>
            <a:off x="323528" y="5067761"/>
            <a:ext cx="8280920" cy="1477328"/>
          </a:xfrm>
          <a:prstGeom prst="rect">
            <a:avLst/>
          </a:prstGeom>
          <a:solidFill>
            <a:srgbClr val="5931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We are responsible for ensuring that our activities are carried out: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Safely and securely, with due regard for the environment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To the satisfaction of the NDA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In the long-term interests of our organisation, our employees, our local communities and our supply chain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E506A85-3502-48D7-8C80-D9EDCA422800}"/>
              </a:ext>
            </a:extLst>
          </p:cNvPr>
          <p:cNvCxnSpPr>
            <a:cxnSpLocks/>
          </p:cNvCxnSpPr>
          <p:nvPr/>
        </p:nvCxnSpPr>
        <p:spPr bwMode="auto">
          <a:xfrm>
            <a:off x="3131840" y="2060848"/>
            <a:ext cx="0" cy="2736304"/>
          </a:xfrm>
          <a:prstGeom prst="line">
            <a:avLst/>
          </a:prstGeom>
          <a:solidFill>
            <a:srgbClr val="59316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B669837-726E-4828-8DF5-6798BD03EDF0}"/>
              </a:ext>
            </a:extLst>
          </p:cNvPr>
          <p:cNvCxnSpPr>
            <a:cxnSpLocks/>
          </p:cNvCxnSpPr>
          <p:nvPr/>
        </p:nvCxnSpPr>
        <p:spPr bwMode="auto">
          <a:xfrm>
            <a:off x="6588224" y="2060848"/>
            <a:ext cx="0" cy="2736304"/>
          </a:xfrm>
          <a:prstGeom prst="line">
            <a:avLst/>
          </a:prstGeom>
          <a:solidFill>
            <a:srgbClr val="59316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1948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332656"/>
            <a:ext cx="8425630" cy="647700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Supply chain spend</a:t>
            </a:r>
          </a:p>
        </p:txBody>
      </p:sp>
      <p:sp>
        <p:nvSpPr>
          <p:cNvPr id="151" name="Rectangle 150"/>
          <p:cNvSpPr/>
          <p:nvPr/>
        </p:nvSpPr>
        <p:spPr bwMode="auto">
          <a:xfrm>
            <a:off x="6745805" y="1131239"/>
            <a:ext cx="713104" cy="4506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-52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927AD5-02DC-4367-A559-646CEE7EC15F}"/>
              </a:ext>
            </a:extLst>
          </p:cNvPr>
          <p:cNvSpPr txBox="1"/>
          <p:nvPr/>
        </p:nvSpPr>
        <p:spPr bwMode="auto">
          <a:xfrm>
            <a:off x="467545" y="1356587"/>
            <a:ext cx="8425630" cy="36933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Magnox funding levels anticipated to range between £500m-£700m per annum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~60% is currently spent within the supply chain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HMG and NDA target 30% spend with Small and Medium sized Enterprises (SMEs) (£90m-£125m)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Magnox and NDA Group achieve this with a combination of direct and indirect spend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There is regional variation, however North Wales has good examples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417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332656"/>
            <a:ext cx="8425630" cy="647700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Changes in approach</a:t>
            </a:r>
          </a:p>
        </p:txBody>
      </p:sp>
      <p:sp>
        <p:nvSpPr>
          <p:cNvPr id="151" name="Rectangle 150"/>
          <p:cNvSpPr/>
          <p:nvPr/>
        </p:nvSpPr>
        <p:spPr bwMode="auto">
          <a:xfrm>
            <a:off x="6745805" y="1131239"/>
            <a:ext cx="713104" cy="4506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-52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927AD5-02DC-4367-A559-646CEE7EC15F}"/>
              </a:ext>
            </a:extLst>
          </p:cNvPr>
          <p:cNvSpPr txBox="1"/>
          <p:nvPr/>
        </p:nvSpPr>
        <p:spPr bwMode="auto">
          <a:xfrm>
            <a:off x="467545" y="1356587"/>
            <a:ext cx="8425630" cy="36933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Magnox has evolved its procurement policy in line with its obligations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Ultimately funded by the taxpayer, there are rules it must adhere 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Magnox is subject to the Public Contract Regulations (2015) (PCR)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The Crown Commercial Service (CCS) is responsible for the legal framework for public sector procurement and leads on the development and implementation of procurement policies for government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Offers a transparent and fair process, but the rules can sometimes complicate things and seem bureaucratic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48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332656"/>
            <a:ext cx="8425630" cy="647700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Finding an opportunity</a:t>
            </a:r>
          </a:p>
        </p:txBody>
      </p:sp>
      <p:sp>
        <p:nvSpPr>
          <p:cNvPr id="151" name="Rectangle 150"/>
          <p:cNvSpPr/>
          <p:nvPr/>
        </p:nvSpPr>
        <p:spPr bwMode="auto">
          <a:xfrm>
            <a:off x="6745805" y="1131239"/>
            <a:ext cx="713104" cy="4506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-52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927AD5-02DC-4367-A559-646CEE7EC15F}"/>
              </a:ext>
            </a:extLst>
          </p:cNvPr>
          <p:cNvSpPr txBox="1"/>
          <p:nvPr/>
        </p:nvSpPr>
        <p:spPr bwMode="auto">
          <a:xfrm>
            <a:off x="467545" y="1356587"/>
            <a:ext cx="8425630" cy="286232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Magnox use an approach based on the value of the contract and generally will seek to use: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>
                <a:solidFill>
                  <a:prstClr val="black"/>
                </a:solidFill>
              </a:rPr>
              <a:t>A public-sector contract or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>
                <a:solidFill>
                  <a:prstClr val="black"/>
                </a:solidFill>
              </a:rPr>
              <a:t>A NDA Group contract or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>
                <a:solidFill>
                  <a:prstClr val="black"/>
                </a:solidFill>
              </a:rPr>
              <a:t>Otherwise contract opportunities are awarded through open competition (CTM/Find a Tender Service, Contracts Finder, etc)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The Magnox Procurement Plan details procurement opportunities at all Magnox sites over the next 12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03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332656"/>
            <a:ext cx="8425630" cy="647700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1. Public Sector Contracts</a:t>
            </a:r>
          </a:p>
        </p:txBody>
      </p:sp>
      <p:sp>
        <p:nvSpPr>
          <p:cNvPr id="151" name="Rectangle 150"/>
          <p:cNvSpPr/>
          <p:nvPr/>
        </p:nvSpPr>
        <p:spPr bwMode="auto">
          <a:xfrm>
            <a:off x="6745805" y="1131239"/>
            <a:ext cx="713104" cy="4506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-52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927AD5-02DC-4367-A559-646CEE7EC15F}"/>
              </a:ext>
            </a:extLst>
          </p:cNvPr>
          <p:cNvSpPr txBox="1"/>
          <p:nvPr/>
        </p:nvSpPr>
        <p:spPr bwMode="auto">
          <a:xfrm>
            <a:off x="467545" y="1356587"/>
            <a:ext cx="8425630" cy="286232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Magnox procures contracts through frameworks awarded by Crown Commercial Services (CCS) or other procurement hubs which can be used by the wider public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CCS also operate a number of Dynamic Purchasing Systems (DPS)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DPSs remain open for suppliers to qualify throughout their duration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Although CCS are most commonly used, other organisations provide similar facility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B3F067-FA5E-40B1-BC7B-F6DD31CAE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444257"/>
            <a:ext cx="2905125" cy="15716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C5C6AD-2C5A-4A8E-97C2-FE77B04DA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4940162"/>
            <a:ext cx="1584176" cy="5612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36FBB0-9FC9-4BA0-B172-7F95D76C1F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3568" y="4811480"/>
            <a:ext cx="1201781" cy="8967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74E8D2-718E-433A-A2E8-E9ABA9BF8F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3610" y="4771558"/>
            <a:ext cx="1860798" cy="60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48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167B2A-2843-4FF6-A327-7BD4D5970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04" y="5001361"/>
            <a:ext cx="1422592" cy="10919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9928A8-8293-4235-95BF-540EA9126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5003753"/>
            <a:ext cx="2010005" cy="6463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332656"/>
            <a:ext cx="8425630" cy="647700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2. Existing Magnox/NDA frameworks</a:t>
            </a:r>
          </a:p>
        </p:txBody>
      </p:sp>
      <p:sp>
        <p:nvSpPr>
          <p:cNvPr id="151" name="Rectangle 150"/>
          <p:cNvSpPr/>
          <p:nvPr/>
        </p:nvSpPr>
        <p:spPr bwMode="auto">
          <a:xfrm>
            <a:off x="6745805" y="1131239"/>
            <a:ext cx="713104" cy="4506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-52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927AD5-02DC-4367-A559-646CEE7EC15F}"/>
              </a:ext>
            </a:extLst>
          </p:cNvPr>
          <p:cNvSpPr txBox="1"/>
          <p:nvPr/>
        </p:nvSpPr>
        <p:spPr bwMode="auto">
          <a:xfrm>
            <a:off x="467545" y="1356587"/>
            <a:ext cx="8425630" cy="39703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Magnox collaborates with other NDA Group businesses to procure common goods and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Over 70 contracts shared with other NDA Group businesses, with over £400m per annum spent through these contracts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Also includes DPSs such as Business And Technical Services (BATS) – apply to qualify at any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New DPS for Health Physics resource recently placed, designed to encourage SMEs and grow the supply 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3661D5-CD84-4ECB-BBF0-7EE881E9DD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6257" y="5219357"/>
            <a:ext cx="2304255" cy="6664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942E1F-9BBB-4576-A9CA-BFB45EAE07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8491" y="5550028"/>
            <a:ext cx="1549215" cy="4543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E05197-A697-41B5-B0D0-253FF7FABD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9872" y="5222210"/>
            <a:ext cx="1922771" cy="8170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247378-0E88-4B63-8C61-8D0A92283C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7755" y="5227121"/>
            <a:ext cx="1750509" cy="59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332656"/>
            <a:ext cx="8425630" cy="647700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3. Call for competition - CTM</a:t>
            </a:r>
          </a:p>
        </p:txBody>
      </p:sp>
      <p:sp>
        <p:nvSpPr>
          <p:cNvPr id="151" name="Rectangle 150"/>
          <p:cNvSpPr/>
          <p:nvPr/>
        </p:nvSpPr>
        <p:spPr bwMode="auto">
          <a:xfrm>
            <a:off x="6745805" y="1131239"/>
            <a:ext cx="713104" cy="4506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-52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927AD5-02DC-4367-A559-646CEE7EC15F}"/>
              </a:ext>
            </a:extLst>
          </p:cNvPr>
          <p:cNvSpPr txBox="1"/>
          <p:nvPr/>
        </p:nvSpPr>
        <p:spPr bwMode="auto">
          <a:xfrm>
            <a:off x="467545" y="1196752"/>
            <a:ext cx="3888431" cy="56323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CTM is the NDA Group’s current system to advertise and manage all competitive tender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To use CTM you will need to register your company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Once you are registered on the system, you can use it to manage your tendering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Your business will be visible to the whole NDA Group for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Soon to be replaced – look out for updates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C6C174-9475-469B-9483-16348249E5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37" r="42914" b="21153"/>
          <a:stretch/>
        </p:blipFill>
        <p:spPr>
          <a:xfrm>
            <a:off x="4587928" y="1360026"/>
            <a:ext cx="4320480" cy="3149094"/>
          </a:xfrm>
          <a:prstGeom prst="rect">
            <a:avLst/>
          </a:prstGeom>
          <a:solidFill>
            <a:srgbClr val="FFFFFF">
              <a:shade val="85000"/>
            </a:srgbClr>
          </a:solidFill>
          <a:ln w="920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B094D57-3766-44AF-91C9-1F0AAFB0F546}"/>
              </a:ext>
            </a:extLst>
          </p:cNvPr>
          <p:cNvCxnSpPr/>
          <p:nvPr/>
        </p:nvCxnSpPr>
        <p:spPr bwMode="auto">
          <a:xfrm flipV="1">
            <a:off x="5724128" y="3068960"/>
            <a:ext cx="648072" cy="288032"/>
          </a:xfrm>
          <a:prstGeom prst="straightConnector1">
            <a:avLst/>
          </a:prstGeom>
          <a:solidFill>
            <a:srgbClr val="593160"/>
          </a:solidFill>
          <a:ln w="28575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36439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NDA Powerpoint Template">
  <a:themeElements>
    <a:clrScheme name="NDA 1">
      <a:dk1>
        <a:sysClr val="windowText" lastClr="000000"/>
      </a:dk1>
      <a:lt1>
        <a:sysClr val="window" lastClr="FFFFFF"/>
      </a:lt1>
      <a:dk2>
        <a:srgbClr val="37424A"/>
      </a:dk2>
      <a:lt2>
        <a:srgbClr val="EEECE1"/>
      </a:lt2>
      <a:accent1>
        <a:srgbClr val="5E0D8B"/>
      </a:accent1>
      <a:accent2>
        <a:srgbClr val="007DA4"/>
      </a:accent2>
      <a:accent3>
        <a:srgbClr val="4C8B2B"/>
      </a:accent3>
      <a:accent4>
        <a:srgbClr val="9D162E"/>
      </a:accent4>
      <a:accent5>
        <a:srgbClr val="F9BE00"/>
      </a:accent5>
      <a:accent6>
        <a:srgbClr val="AD441D"/>
      </a:accent6>
      <a:hlink>
        <a:srgbClr val="0000FF"/>
      </a:hlink>
      <a:folHlink>
        <a:srgbClr val="800080"/>
      </a:folHlink>
    </a:clrScheme>
    <a:fontScheme name="NDA 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59316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59316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solidFill>
          <a:srgbClr val="0083A9"/>
        </a:solid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anchor="ctr">
        <a:spAutoFit/>
      </a:bodyPr>
      <a:lstStyle>
        <a:defPPr eaLnBrk="1" hangingPunct="1">
          <a:spcBef>
            <a:spcPct val="0"/>
          </a:spcBef>
          <a:buFontTx/>
          <a:buNone/>
          <a:defRPr dirty="0">
            <a:solidFill>
              <a:schemeClr val="bg1"/>
            </a:solidFill>
            <a:latin typeface="Arial" charset="0"/>
          </a:defRPr>
        </a:defPPr>
      </a:lstStyle>
    </a:txDef>
  </a:objectDefaults>
  <a:extraClrSchemeLst>
    <a:extraClrScheme>
      <a:clrScheme name="NDA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DA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DA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DA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DA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DA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DA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DA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DA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DA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DA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DA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DA Powerpoint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0083A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769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906D70C4159144BADA93432688D286" ma:contentTypeVersion="13" ma:contentTypeDescription="Create a new document." ma:contentTypeScope="" ma:versionID="92fb63e2a8885dc91a49fb17dca1a1e9">
  <xsd:schema xmlns:xsd="http://www.w3.org/2001/XMLSchema" xmlns:xs="http://www.w3.org/2001/XMLSchema" xmlns:p="http://schemas.microsoft.com/office/2006/metadata/properties" xmlns:ns2="933809c1-4bf2-4e0c-a9d0-233f97388406" xmlns:ns3="963fb0f0-f402-4954-8c92-ae58e1a1b775" targetNamespace="http://schemas.microsoft.com/office/2006/metadata/properties" ma:root="true" ma:fieldsID="12f0d6dedb566bbf28903abdf7c4dbb7" ns2:_="" ns3:_="">
    <xsd:import namespace="933809c1-4bf2-4e0c-a9d0-233f97388406"/>
    <xsd:import namespace="963fb0f0-f402-4954-8c92-ae58e1a1b7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3809c1-4bf2-4e0c-a9d0-233f973884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3fb0f0-f402-4954-8c92-ae58e1a1b77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D346A9-BFF7-4E36-8919-9CF200C3E4F0}"/>
</file>

<file path=customXml/itemProps2.xml><?xml version="1.0" encoding="utf-8"?>
<ds:datastoreItem xmlns:ds="http://schemas.openxmlformats.org/officeDocument/2006/customXml" ds:itemID="{6AC499D7-DA5E-40DF-8C9B-9297C3E222FE}"/>
</file>

<file path=customXml/itemProps3.xml><?xml version="1.0" encoding="utf-8"?>
<ds:datastoreItem xmlns:ds="http://schemas.openxmlformats.org/officeDocument/2006/customXml" ds:itemID="{D9F3D638-1684-499B-8360-F802DA352AB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27768</TotalTime>
  <Words>755</Words>
  <Application>Microsoft Office PowerPoint</Application>
  <PresentationFormat>On-screen Show (4:3)</PresentationFormat>
  <Paragraphs>136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Arial Black</vt:lpstr>
      <vt:lpstr>Helvetica 55 Roman</vt:lpstr>
      <vt:lpstr>NDA Powerpoint Template</vt:lpstr>
      <vt:lpstr>PowerPoint Presentation</vt:lpstr>
      <vt:lpstr>Topics</vt:lpstr>
      <vt:lpstr>Supply Chain Management</vt:lpstr>
      <vt:lpstr>Supply chain spend</vt:lpstr>
      <vt:lpstr>Changes in approach</vt:lpstr>
      <vt:lpstr>Finding an opportunity</vt:lpstr>
      <vt:lpstr>1. Public Sector Contracts</vt:lpstr>
      <vt:lpstr>2. Existing Magnox/NDA frameworks</vt:lpstr>
      <vt:lpstr>3. Call for competition - CTM</vt:lpstr>
      <vt:lpstr>3. Call for competition – FTS/CF</vt:lpstr>
      <vt:lpstr>Magnox Procurement Plan</vt:lpstr>
      <vt:lpstr>Trawsfynydd Procurement Plan</vt:lpstr>
      <vt:lpstr>Wylfa Procurement Plan</vt:lpstr>
      <vt:lpstr>Summary</vt:lpstr>
      <vt:lpstr>Diolch / Thank you</vt:lpstr>
    </vt:vector>
  </TitlesOfParts>
  <Company>Nuclear Decommissioning Authority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Darrell Morris</dc:creator>
  <cp:lastModifiedBy>Paul Walsh (Magnox)</cp:lastModifiedBy>
  <cp:revision>568</cp:revision>
  <cp:lastPrinted>2020-03-12T08:42:37Z</cp:lastPrinted>
  <dcterms:created xsi:type="dcterms:W3CDTF">2017-09-14T12:05:11Z</dcterms:created>
  <dcterms:modified xsi:type="dcterms:W3CDTF">2022-04-06T10:41:45Z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0x0101005E906D70C4159144BADA93432688D286</vt:lpwstr>
  </property>
</Properties>
</file>