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72" r:id="rId5"/>
    <p:sldId id="290" r:id="rId6"/>
    <p:sldId id="980" r:id="rId7"/>
    <p:sldId id="981" r:id="rId8"/>
    <p:sldId id="982" r:id="rId9"/>
    <p:sldId id="983" r:id="rId10"/>
    <p:sldId id="934" r:id="rId11"/>
    <p:sldId id="973" r:id="rId12"/>
    <p:sldId id="340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926"/>
    <a:srgbClr val="E12D2D"/>
    <a:srgbClr val="505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07F50-2364-4371-A652-CCBB34DF8FE5}" v="453" dt="2022-04-04T16:00:33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3792" autoAdjust="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7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5BFA2-53D3-46C5-A775-AE837E746C3B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DF074-8948-40AB-87A7-FCE800D30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46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DF074-8948-40AB-87A7-FCE800D308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2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6A4D-8A68-4548-94D2-CC604665D4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0F139-1DC1-40E3-8683-545FCCAD99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1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6A4D-8A68-4548-94D2-CC604665D4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4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DF074-8948-40AB-87A7-FCE800D308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4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6A4D-8A68-4548-94D2-CC604665D4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6A4D-8A68-4548-94D2-CC604665D4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3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56A4D-8A68-4548-94D2-CC604665D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40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DF074-8948-40AB-87A7-FCE800D308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2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2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p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E70490-195C-46F6-A2D9-570E54506B8F}"/>
              </a:ext>
            </a:extLst>
          </p:cNvPr>
          <p:cNvSpPr/>
          <p:nvPr userDrawn="1"/>
        </p:nvSpPr>
        <p:spPr>
          <a:xfrm>
            <a:off x="715328" y="1632247"/>
            <a:ext cx="2802696" cy="4127617"/>
          </a:xfrm>
          <a:prstGeom prst="rect">
            <a:avLst/>
          </a:prstGeom>
          <a:solidFill>
            <a:srgbClr val="D6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02CE8-1CEB-4694-AE31-00D28C0F2D1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8E18AF9-BBDD-461B-8578-91D1D922A70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98783" y="2365370"/>
            <a:ext cx="2633567" cy="229552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tx1"/>
                </a:solidFill>
              </a:defRPr>
            </a:lvl1pPr>
            <a:lvl2pPr marL="0" indent="0">
              <a:spcAft>
                <a:spcPts val="1000"/>
              </a:spcAft>
              <a:buNone/>
              <a:defRPr sz="1800" b="1" cap="all" baseline="0">
                <a:solidFill>
                  <a:srgbClr val="E12D2D"/>
                </a:solidFill>
              </a:defRPr>
            </a:lvl2pPr>
            <a:lvl3pPr marL="180975" indent="-180975">
              <a:buClr>
                <a:srgbClr val="E12D2D"/>
              </a:buClr>
              <a:buFont typeface="Wingdings" panose="05000000000000000000" pitchFamily="2" charset="2"/>
              <a:buChar char="§"/>
              <a:defRPr sz="1600" b="0" baseline="0"/>
            </a:lvl3pPr>
          </a:lstStyle>
          <a:p>
            <a:pPr lvl="0"/>
            <a:r>
              <a:rPr lang="en-US"/>
              <a:t>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0A12D8-DB30-4D98-975D-6C040769B1FC}"/>
              </a:ext>
            </a:extLst>
          </p:cNvPr>
          <p:cNvSpPr/>
          <p:nvPr userDrawn="1"/>
        </p:nvSpPr>
        <p:spPr>
          <a:xfrm>
            <a:off x="514668" y="1219200"/>
            <a:ext cx="1650682" cy="76200"/>
          </a:xfrm>
          <a:prstGeom prst="rect">
            <a:avLst/>
          </a:prstGeom>
          <a:solidFill>
            <a:srgbClr val="E1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C3787DC-904B-4CFF-AD86-34AD425E7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4818" y="5948998"/>
            <a:ext cx="541020" cy="365125"/>
          </a:xfrm>
        </p:spPr>
        <p:txBody>
          <a:bodyPr/>
          <a:lstStyle/>
          <a:p>
            <a:fld id="{66FFDD7B-AA98-48F1-960F-6CB660BF7E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FB202ECC-51D5-486C-9492-F036E903E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134791" y="275209"/>
            <a:ext cx="4574519" cy="62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2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hyperlink" Target="https://assets.publishing.service.gov.uk/government/uploads/system/uploads/attachment_data/file/804006/SME_Action_Plan_2019.pdf" TargetMode="External"/><Relationship Id="rId10" Type="http://schemas.openxmlformats.org/officeDocument/2006/relationships/image" Target="../media/image43.sv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4.emf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hyperlink" Target="https://www.niauk.org/membership/our-members/" TargetMode="Externa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70.jpe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17" Type="http://schemas.openxmlformats.org/officeDocument/2006/relationships/image" Target="../media/image8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png"/><Relationship Id="rId15" Type="http://schemas.openxmlformats.org/officeDocument/2006/relationships/image" Target="../media/image8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8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80D22-0F0B-4043-B597-15E341866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6A25FAC-A59F-42AB-8414-2D82D59EFC6D}"/>
              </a:ext>
            </a:extLst>
          </p:cNvPr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40297A-C9A6-4BA9-A8DC-BE9AAF9B9471}"/>
                </a:ext>
              </a:extLst>
            </p:cNvPr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gradFill>
              <a:gsLst>
                <a:gs pos="24000">
                  <a:schemeClr val="tx1">
                    <a:alpha val="0"/>
                  </a:schemeClr>
                </a:gs>
                <a:gs pos="91000">
                  <a:schemeClr val="tx1">
                    <a:alpha val="77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6D1CF2-B172-43D3-896C-63DCE4857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1322" y="-1"/>
              <a:ext cx="10480678" cy="3883512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16DF972-D0FC-48B7-A827-1FC9E3D89875}"/>
              </a:ext>
            </a:extLst>
          </p:cNvPr>
          <p:cNvSpPr/>
          <p:nvPr/>
        </p:nvSpPr>
        <p:spPr>
          <a:xfrm>
            <a:off x="0" y="0"/>
            <a:ext cx="101600" cy="6857999"/>
          </a:xfrm>
          <a:prstGeom prst="rect">
            <a:avLst/>
          </a:prstGeom>
          <a:solidFill>
            <a:srgbClr val="DB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4326C-9CCB-42DF-833F-71D9208F08FF}"/>
              </a:ext>
            </a:extLst>
          </p:cNvPr>
          <p:cNvSpPr txBox="1"/>
          <p:nvPr/>
        </p:nvSpPr>
        <p:spPr>
          <a:xfrm>
            <a:off x="969871" y="4685550"/>
            <a:ext cx="1275354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7200" spc="11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Working</a:t>
            </a:r>
            <a:r>
              <a:rPr lang="fr-FR" sz="7200" spc="1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fr-FR" sz="7200" spc="11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with</a:t>
            </a:r>
            <a:r>
              <a:rPr lang="fr-FR" sz="7200" spc="1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fr-FR" sz="7200" spc="11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SMEs</a:t>
            </a:r>
            <a:r>
              <a:rPr lang="fr-FR" sz="7200" spc="1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:</a:t>
            </a:r>
            <a:br>
              <a:rPr lang="fr-FR" sz="7200" spc="1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fr-FR" sz="4000" spc="11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Why</a:t>
            </a:r>
            <a:r>
              <a:rPr lang="fr-FR" sz="4000" spc="1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Nuclear </a:t>
            </a:r>
            <a:r>
              <a:rPr lang="fr-FR" sz="4000" spc="11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Needs</a:t>
            </a:r>
            <a:r>
              <a:rPr lang="fr-FR" sz="4000" spc="1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You</a:t>
            </a:r>
            <a:r>
              <a:rPr lang="fr-FR" sz="4000" spc="110" dirty="0">
                <a:solidFill>
                  <a:srgbClr val="E12D2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  <a:endParaRPr lang="en-US" sz="4000" spc="110" dirty="0">
              <a:solidFill>
                <a:srgbClr val="E12D2D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Google Shape;834;p41">
            <a:extLst>
              <a:ext uri="{FF2B5EF4-FFF2-40B4-BE49-F238E27FC236}">
                <a16:creationId xmlns:a16="http://schemas.microsoft.com/office/drawing/2014/main" id="{4EAF4FE5-2DF2-4E06-A537-C572FD385284}"/>
              </a:ext>
            </a:extLst>
          </p:cNvPr>
          <p:cNvSpPr txBox="1">
            <a:spLocks/>
          </p:cNvSpPr>
          <p:nvPr/>
        </p:nvSpPr>
        <p:spPr>
          <a:xfrm>
            <a:off x="11889774" y="6492875"/>
            <a:ext cx="201108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chemeClr val="bg1"/>
                </a:solidFill>
                <a:latin typeface="Segoe UI" panose="020B0502040204020203" pitchFamily="34" charset="0"/>
                <a:cs typeface="Segoe UI Semibold" panose="020B0702040204020203" pitchFamily="34" charset="0"/>
              </a:rPr>
              <a:pPr/>
              <a:t>1</a:t>
            </a:fld>
            <a:endParaRPr lang="en-US" sz="900">
              <a:solidFill>
                <a:schemeClr val="bg1"/>
              </a:solidFill>
              <a:latin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FB6823-095D-4754-A47A-3185D3E10DB0}"/>
              </a:ext>
            </a:extLst>
          </p:cNvPr>
          <p:cNvGrpSpPr/>
          <p:nvPr/>
        </p:nvGrpSpPr>
        <p:grpSpPr>
          <a:xfrm>
            <a:off x="969871" y="4316329"/>
            <a:ext cx="741451" cy="519139"/>
            <a:chOff x="969871" y="4316329"/>
            <a:chExt cx="741451" cy="5191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DCE193-979B-43FE-A9F4-035E37C96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alphaModFix/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2670"/>
            <a:stretch/>
          </p:blipFill>
          <p:spPr>
            <a:xfrm>
              <a:off x="969871" y="4316329"/>
              <a:ext cx="741451" cy="4004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6F1161E-D79A-414D-9F10-CE741A8C9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alphaModFix/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7414"/>
            <a:stretch/>
          </p:blipFill>
          <p:spPr>
            <a:xfrm>
              <a:off x="969871" y="4718521"/>
              <a:ext cx="741451" cy="116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46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66700" y="667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100000" fill="hold" grpId="1" nodeType="withEffect">
                                  <p:stCondLst>
                                    <p:cond delay="11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BB8681D-AF15-4AC3-A8C6-C7D044D77534}"/>
              </a:ext>
            </a:extLst>
          </p:cNvPr>
          <p:cNvSpPr/>
          <p:nvPr/>
        </p:nvSpPr>
        <p:spPr>
          <a:xfrm>
            <a:off x="10262088" y="1091253"/>
            <a:ext cx="1234586" cy="26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>
              <a:solidFill>
                <a:srgbClr val="E12D2D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67E649-D735-4BD7-94D2-B8CA7536ECA9}"/>
              </a:ext>
            </a:extLst>
          </p:cNvPr>
          <p:cNvGrpSpPr/>
          <p:nvPr/>
        </p:nvGrpSpPr>
        <p:grpSpPr>
          <a:xfrm>
            <a:off x="0" y="-1"/>
            <a:ext cx="12192000" cy="5955794"/>
            <a:chOff x="0" y="-1"/>
            <a:chExt cx="12192000" cy="5955794"/>
          </a:xfrm>
        </p:grpSpPr>
        <p:pic>
          <p:nvPicPr>
            <p:cNvPr id="21" name="Picture 20" descr="A picture containing sky, outdoor, city, nature&#10;&#10;Description automatically generated">
              <a:extLst>
                <a:ext uri="{FF2B5EF4-FFF2-40B4-BE49-F238E27FC236}">
                  <a16:creationId xmlns:a16="http://schemas.microsoft.com/office/drawing/2014/main" id="{6996C876-E5D5-42C0-A6F3-715370BEB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5955793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9D2912-CA24-4CC0-894E-DE3F6ED4555D}"/>
                </a:ext>
              </a:extLst>
            </p:cNvPr>
            <p:cNvSpPr/>
            <p:nvPr/>
          </p:nvSpPr>
          <p:spPr>
            <a:xfrm>
              <a:off x="0" y="0"/>
              <a:ext cx="12192000" cy="5536214"/>
            </a:xfrm>
            <a:prstGeom prst="rect">
              <a:avLst/>
            </a:prstGeom>
            <a:gradFill>
              <a:gsLst>
                <a:gs pos="44000">
                  <a:schemeClr val="bg1">
                    <a:alpha val="0"/>
                  </a:schemeClr>
                </a:gs>
                <a:gs pos="89000">
                  <a:schemeClr val="bg1">
                    <a:alpha val="80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4E3FA47-49F6-4D68-A747-0F140F536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00054" y="-1"/>
              <a:ext cx="9191946" cy="340598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7F3263-8689-452C-9A81-5B0005EEFC6E}"/>
              </a:ext>
            </a:extLst>
          </p:cNvPr>
          <p:cNvSpPr txBox="1"/>
          <p:nvPr/>
        </p:nvSpPr>
        <p:spPr>
          <a:xfrm>
            <a:off x="695324" y="390489"/>
            <a:ext cx="62484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rgbClr val="E12D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figures</a:t>
            </a:r>
            <a:r>
              <a:rPr lang="en-US" sz="2400" b="1" dirty="0">
                <a:solidFill>
                  <a:srgbClr val="DB1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61FCB0-01D9-4733-A255-6298DAA51435}"/>
              </a:ext>
            </a:extLst>
          </p:cNvPr>
          <p:cNvGrpSpPr/>
          <p:nvPr/>
        </p:nvGrpSpPr>
        <p:grpSpPr>
          <a:xfrm>
            <a:off x="0" y="4161692"/>
            <a:ext cx="2032000" cy="2696307"/>
            <a:chOff x="0" y="4161692"/>
            <a:chExt cx="2032000" cy="26963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A93F57-730C-4274-A176-4933ACDC5726}"/>
                </a:ext>
              </a:extLst>
            </p:cNvPr>
            <p:cNvSpPr/>
            <p:nvPr/>
          </p:nvSpPr>
          <p:spPr>
            <a:xfrm>
              <a:off x="0" y="4161692"/>
              <a:ext cx="2032000" cy="269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86FC62-8316-4771-9AC1-6246B8A7A870}"/>
                </a:ext>
              </a:extLst>
            </p:cNvPr>
            <p:cNvSpPr txBox="1"/>
            <p:nvPr/>
          </p:nvSpPr>
          <p:spPr>
            <a:xfrm>
              <a:off x="193675" y="5188048"/>
              <a:ext cx="164465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3200" b="1" dirty="0">
                  <a:solidFill>
                    <a:schemeClr val="tx2"/>
                  </a:solidFill>
                  <a:latin typeface="Segoe UI" panose="020B0502040204020203" pitchFamily="34" charset="0"/>
                  <a:cs typeface="Poppins Black" panose="00000A00000000000000" pitchFamily="2" charset="0"/>
                </a:rPr>
                <a:t>56</a:t>
              </a:r>
            </a:p>
            <a:p>
              <a:pPr algn="ctr"/>
              <a:r>
                <a:rPr lang="fr-FR" sz="11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years</a:t>
              </a:r>
              <a:r>
                <a:rPr lang="fr-FR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 of </a:t>
              </a:r>
              <a:br>
                <a:rPr lang="fr-FR" sz="11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fr-FR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expertise</a:t>
              </a:r>
            </a:p>
          </p:txBody>
        </p: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74BD0329-7064-4FA7-B454-D951762F5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6148" y="4567915"/>
              <a:ext cx="439704" cy="402986"/>
            </a:xfrm>
            <a:prstGeom prst="rect">
              <a:avLst/>
            </a:prstGeom>
          </p:spPr>
        </p:pic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459EEE4-48EF-40EB-95A8-2E588C629E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161692"/>
              <a:ext cx="2032000" cy="0"/>
            </a:xfrm>
            <a:prstGeom prst="line">
              <a:avLst/>
            </a:prstGeom>
            <a:ln w="25400" cap="flat">
              <a:solidFill>
                <a:srgbClr val="E12D2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045859-2E82-4965-8D88-A0E0E0A2FCA9}"/>
              </a:ext>
            </a:extLst>
          </p:cNvPr>
          <p:cNvGrpSpPr/>
          <p:nvPr/>
        </p:nvGrpSpPr>
        <p:grpSpPr>
          <a:xfrm>
            <a:off x="4064000" y="4161692"/>
            <a:ext cx="2032000" cy="2696309"/>
            <a:chOff x="4064000" y="4161692"/>
            <a:chExt cx="2032000" cy="269630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8455BB-F24B-4AC5-A2F4-A58196B4BBB1}"/>
                </a:ext>
              </a:extLst>
            </p:cNvPr>
            <p:cNvSpPr/>
            <p:nvPr/>
          </p:nvSpPr>
          <p:spPr>
            <a:xfrm>
              <a:off x="4064000" y="4161692"/>
              <a:ext cx="2032000" cy="269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580614-83EA-42D1-BE86-2962A3A16B89}"/>
                </a:ext>
              </a:extLst>
            </p:cNvPr>
            <p:cNvSpPr txBox="1"/>
            <p:nvPr/>
          </p:nvSpPr>
          <p:spPr>
            <a:xfrm>
              <a:off x="4257675" y="5188048"/>
              <a:ext cx="164465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tx2"/>
                  </a:solidFill>
                  <a:latin typeface="Segoe UI" panose="020B0502040204020203" pitchFamily="34" charset="0"/>
                  <a:cs typeface="Poppins Black"/>
                </a:rPr>
                <a:t>+4,000</a:t>
              </a:r>
              <a:br>
                <a:rPr lang="fr-FR" sz="3200" b="1">
                  <a:latin typeface="Segoe UI" panose="020B0502040204020203" pitchFamily="34" charset="0"/>
                  <a:cs typeface="Poppins Black" panose="00000A00000000000000" pitchFamily="2" charset="0"/>
                </a:rPr>
              </a:br>
              <a:r>
                <a:rPr lang="en-US" sz="1100">
                  <a:latin typeface="Segoe UI" panose="020B0502040204020203" pitchFamily="34" charset="0"/>
                  <a:cs typeface="Segoe UI" panose="020B0502040204020203" pitchFamily="34" charset="0"/>
                </a:rPr>
                <a:t>Power engineering specialists</a:t>
              </a:r>
              <a:endParaRPr lang="fr-FR" sz="11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72365A47-157A-4BF1-B1CA-C0E8A4181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38084" y="4559405"/>
              <a:ext cx="283832" cy="420006"/>
            </a:xfrm>
            <a:prstGeom prst="rect">
              <a:avLst/>
            </a:prstGeom>
          </p:spPr>
        </p:pic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6F51D5C-83CA-4123-AA44-4815ACBCA0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4000" y="4161692"/>
              <a:ext cx="0" cy="2696309"/>
            </a:xfrm>
            <a:prstGeom prst="line">
              <a:avLst/>
            </a:prstGeom>
            <a:ln w="3175" cap="flat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0FA0BE4-5A80-4D86-AE94-D0371CDF09CC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4161692"/>
              <a:ext cx="2032000" cy="0"/>
            </a:xfrm>
            <a:prstGeom prst="line">
              <a:avLst/>
            </a:prstGeom>
            <a:ln w="25400" cap="flat">
              <a:solidFill>
                <a:srgbClr val="E12D2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E4A2BD3-D3BD-4527-9218-27F35B987849}"/>
              </a:ext>
            </a:extLst>
          </p:cNvPr>
          <p:cNvGrpSpPr/>
          <p:nvPr/>
        </p:nvGrpSpPr>
        <p:grpSpPr>
          <a:xfrm>
            <a:off x="8128000" y="4161692"/>
            <a:ext cx="2032000" cy="2696309"/>
            <a:chOff x="8128000" y="4161692"/>
            <a:chExt cx="2032000" cy="269630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47838F-320A-4B84-A068-BC1113152820}"/>
                </a:ext>
              </a:extLst>
            </p:cNvPr>
            <p:cNvSpPr/>
            <p:nvPr/>
          </p:nvSpPr>
          <p:spPr>
            <a:xfrm>
              <a:off x="8128000" y="4161692"/>
              <a:ext cx="2032000" cy="269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F905DE8-C7D6-4FA4-96FF-558A019BC4A0}"/>
                </a:ext>
              </a:extLst>
            </p:cNvPr>
            <p:cNvSpPr txBox="1"/>
            <p:nvPr/>
          </p:nvSpPr>
          <p:spPr>
            <a:xfrm>
              <a:off x="8321675" y="5188048"/>
              <a:ext cx="164465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tx2"/>
                  </a:solidFill>
                  <a:latin typeface="Segoe UI" panose="020B0502040204020203" pitchFamily="34" charset="0"/>
                  <a:cs typeface="Poppins Black" panose="00000A00000000000000" pitchFamily="2" charset="0"/>
                </a:rPr>
                <a:t>500</a:t>
              </a:r>
              <a:br>
                <a:rPr lang="fr-FR" sz="3200" b="1">
                  <a:solidFill>
                    <a:schemeClr val="tx2"/>
                  </a:solidFill>
                  <a:latin typeface="Segoe UI" panose="020B0502040204020203" pitchFamily="34" charset="0"/>
                  <a:cs typeface="Poppins Black" panose="00000A00000000000000" pitchFamily="2" charset="0"/>
                </a:rPr>
              </a:br>
              <a:r>
                <a:rPr lang="en-US" sz="1100">
                  <a:latin typeface="Segoe UI" panose="020B0502040204020203" pitchFamily="34" charset="0"/>
                  <a:cs typeface="Segoe UI" panose="020B0502040204020203" pitchFamily="34" charset="0"/>
                </a:rPr>
                <a:t>Industrial control system experts</a:t>
              </a:r>
              <a:endParaRPr lang="fr-FR" sz="11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9544A76E-2219-47A0-9729-986CF8253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956212" y="4581619"/>
              <a:ext cx="375576" cy="375576"/>
            </a:xfrm>
            <a:prstGeom prst="rect">
              <a:avLst/>
            </a:prstGeom>
          </p:spPr>
        </p:pic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2AF1729-D75E-4B45-8D0C-EB42D90776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8000" y="4161692"/>
              <a:ext cx="0" cy="2696309"/>
            </a:xfrm>
            <a:prstGeom prst="line">
              <a:avLst/>
            </a:prstGeom>
            <a:ln w="3175" cap="flat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DD70AD-C459-4378-BEF2-7273111DCB13}"/>
                </a:ext>
              </a:extLst>
            </p:cNvPr>
            <p:cNvCxnSpPr>
              <a:cxnSpLocks/>
            </p:cNvCxnSpPr>
            <p:nvPr/>
          </p:nvCxnSpPr>
          <p:spPr>
            <a:xfrm>
              <a:off x="8128000" y="4161692"/>
              <a:ext cx="2032000" cy="0"/>
            </a:xfrm>
            <a:prstGeom prst="line">
              <a:avLst/>
            </a:prstGeom>
            <a:ln w="25400" cap="flat">
              <a:solidFill>
                <a:srgbClr val="E12D2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B5B4DC-F4BA-4545-8D73-C969D4916144}"/>
              </a:ext>
            </a:extLst>
          </p:cNvPr>
          <p:cNvGrpSpPr/>
          <p:nvPr/>
        </p:nvGrpSpPr>
        <p:grpSpPr>
          <a:xfrm>
            <a:off x="2032000" y="4161692"/>
            <a:ext cx="2032000" cy="2696309"/>
            <a:chOff x="2032000" y="4161692"/>
            <a:chExt cx="2032000" cy="269630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ADDB7C-C67E-4244-BDEE-0D7CB80B4739}"/>
                </a:ext>
              </a:extLst>
            </p:cNvPr>
            <p:cNvSpPr/>
            <p:nvPr/>
          </p:nvSpPr>
          <p:spPr>
            <a:xfrm>
              <a:off x="2032000" y="4161692"/>
              <a:ext cx="2032000" cy="269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CC9941-7BA5-46C1-BC17-18A376835DFF}"/>
                </a:ext>
              </a:extLst>
            </p:cNvPr>
            <p:cNvSpPr txBox="1"/>
            <p:nvPr/>
          </p:nvSpPr>
          <p:spPr>
            <a:xfrm>
              <a:off x="2225675" y="5188048"/>
              <a:ext cx="1644650" cy="100027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tx2"/>
                  </a:solidFill>
                  <a:latin typeface="Segoe UI" panose="020B0502040204020203" pitchFamily="34" charset="0"/>
                  <a:cs typeface="Poppins Black" panose="00000A00000000000000" pitchFamily="2" charset="0"/>
                </a:rPr>
                <a:t>2</a:t>
              </a:r>
              <a:r>
                <a:rPr lang="fr-FR" sz="3200" b="1" baseline="30000">
                  <a:solidFill>
                    <a:schemeClr val="tx2"/>
                  </a:solidFill>
                  <a:latin typeface="Segoe UI" panose="020B0502040204020203" pitchFamily="34" charset="0"/>
                  <a:cs typeface="Poppins Black" panose="00000A00000000000000" pitchFamily="2" charset="0"/>
                </a:rPr>
                <a:t>nd</a:t>
              </a:r>
              <a:br>
                <a:rPr lang="fr-FR" sz="3200" b="1">
                  <a:solidFill>
                    <a:schemeClr val="tx2"/>
                  </a:solidFill>
                  <a:latin typeface="Segoe UI" panose="020B0502040204020203" pitchFamily="34" charset="0"/>
                  <a:cs typeface="Poppins Black" panose="00000A00000000000000" pitchFamily="2" charset="0"/>
                </a:rPr>
              </a:br>
              <a:r>
                <a:rPr lang="en-US" sz="1100">
                  <a:latin typeface="Segoe UI" panose="020B0502040204020203" pitchFamily="34" charset="0"/>
                  <a:cs typeface="Segoe UI" panose="020B0502040204020203" pitchFamily="34" charset="0"/>
                </a:rPr>
                <a:t>largest independent nuclear engineering company in the world</a:t>
              </a:r>
              <a:endParaRPr lang="fr-FR" sz="11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8E3B89B2-4AA3-4669-85EA-1561A31A1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43967" y="4578923"/>
              <a:ext cx="408066" cy="380970"/>
            </a:xfrm>
            <a:prstGeom prst="rect">
              <a:avLst/>
            </a:prstGeom>
          </p:spPr>
        </p:pic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1C0C0EC-6D2E-4FFB-97CC-85A58CA958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2000" y="4161692"/>
              <a:ext cx="0" cy="2696309"/>
            </a:xfrm>
            <a:prstGeom prst="line">
              <a:avLst/>
            </a:prstGeom>
            <a:ln w="3175" cap="flat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344125E-8B52-4BEF-9750-D7F04C11DD97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161692"/>
              <a:ext cx="2032000" cy="0"/>
            </a:xfrm>
            <a:prstGeom prst="line">
              <a:avLst/>
            </a:prstGeom>
            <a:ln w="254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42A8AC1-D453-443B-8146-AF3A6B7C9551}"/>
              </a:ext>
            </a:extLst>
          </p:cNvPr>
          <p:cNvGrpSpPr/>
          <p:nvPr/>
        </p:nvGrpSpPr>
        <p:grpSpPr>
          <a:xfrm>
            <a:off x="6092825" y="4161692"/>
            <a:ext cx="2035175" cy="2696309"/>
            <a:chOff x="6092825" y="4161692"/>
            <a:chExt cx="2035175" cy="269630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CB7EE40-A6F4-427E-BA28-1D3033334AD0}"/>
                </a:ext>
              </a:extLst>
            </p:cNvPr>
            <p:cNvSpPr/>
            <p:nvPr/>
          </p:nvSpPr>
          <p:spPr>
            <a:xfrm>
              <a:off x="6096000" y="4161692"/>
              <a:ext cx="2032000" cy="269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9B0DC5-E952-40AC-9492-6452B47E4782}"/>
                </a:ext>
              </a:extLst>
            </p:cNvPr>
            <p:cNvSpPr txBox="1"/>
            <p:nvPr/>
          </p:nvSpPr>
          <p:spPr>
            <a:xfrm>
              <a:off x="6289675" y="5188048"/>
              <a:ext cx="164465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3200" b="1" dirty="0">
                  <a:solidFill>
                    <a:schemeClr val="tx2"/>
                  </a:solidFill>
                  <a:latin typeface="Segoe UI" panose="020B0502040204020203" pitchFamily="34" charset="0"/>
                  <a:cs typeface="Poppins Black" panose="00000A00000000000000" pitchFamily="2" charset="0"/>
                </a:rPr>
                <a:t>1000</a:t>
              </a:r>
              <a:br>
                <a:rPr lang="fr-FR" sz="3200" b="1" dirty="0">
                  <a:solidFill>
                    <a:schemeClr val="tx2"/>
                  </a:solidFill>
                  <a:latin typeface="Segoe UI" panose="020B0502040204020203" pitchFamily="34" charset="0"/>
                  <a:cs typeface="Poppins Black" panose="00000A00000000000000" pitchFamily="2" charset="0"/>
                </a:rPr>
              </a:br>
              <a:r>
                <a:rPr lang="en-US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Specialists in nuclear facility design</a:t>
              </a:r>
              <a:endParaRPr lang="fr-FR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7BE19B6C-9510-454B-B19A-5D6E425E1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924212" y="4581619"/>
              <a:ext cx="375576" cy="375576"/>
            </a:xfrm>
            <a:prstGeom prst="rect">
              <a:avLst/>
            </a:prstGeom>
          </p:spPr>
        </p:pic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2AE0EC3-0DAE-4E21-84C3-F8412EC3C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2825" y="4161692"/>
              <a:ext cx="0" cy="2696309"/>
            </a:xfrm>
            <a:prstGeom prst="line">
              <a:avLst/>
            </a:prstGeom>
            <a:ln w="3175" cap="flat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9FC2D68-F412-421D-980F-82A34056E25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161692"/>
              <a:ext cx="2032000" cy="0"/>
            </a:xfrm>
            <a:prstGeom prst="line">
              <a:avLst/>
            </a:prstGeom>
            <a:ln w="254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F5390-5ED0-43A1-AFE5-B58799092525}"/>
              </a:ext>
            </a:extLst>
          </p:cNvPr>
          <p:cNvGrpSpPr/>
          <p:nvPr/>
        </p:nvGrpSpPr>
        <p:grpSpPr>
          <a:xfrm>
            <a:off x="10160000" y="4161692"/>
            <a:ext cx="2032000" cy="2696309"/>
            <a:chOff x="10160000" y="4161692"/>
            <a:chExt cx="2032000" cy="269630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2BF2D8-26B6-4281-8341-8E8216F38B40}"/>
                </a:ext>
              </a:extLst>
            </p:cNvPr>
            <p:cNvSpPr/>
            <p:nvPr/>
          </p:nvSpPr>
          <p:spPr>
            <a:xfrm>
              <a:off x="10160000" y="4161692"/>
              <a:ext cx="2032000" cy="269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AF9A52-AF86-4340-93B8-349E7DEFE830}"/>
                </a:ext>
              </a:extLst>
            </p:cNvPr>
            <p:cNvSpPr txBox="1"/>
            <p:nvPr/>
          </p:nvSpPr>
          <p:spPr>
            <a:xfrm>
              <a:off x="10353675" y="5188048"/>
              <a:ext cx="164465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3200" b="1">
                  <a:solidFill>
                    <a:schemeClr val="tx2"/>
                  </a:solidFill>
                  <a:latin typeface="Segoe UI" panose="020B0502040204020203" pitchFamily="34" charset="0"/>
                  <a:cs typeface="Poppins Black" panose="00000A00000000000000" pitchFamily="2" charset="0"/>
                </a:rPr>
                <a:t>900</a:t>
              </a:r>
              <a:br>
                <a:rPr lang="fr-FR" sz="3200" b="1">
                  <a:solidFill>
                    <a:schemeClr val="tx2"/>
                  </a:solidFill>
                  <a:latin typeface="Segoe UI" panose="020B0502040204020203" pitchFamily="34" charset="0"/>
                  <a:cs typeface="Poppins Black" panose="00000A00000000000000" pitchFamily="2" charset="0"/>
                </a:rPr>
              </a:br>
              <a:r>
                <a:rPr lang="en-US" sz="1100">
                  <a:latin typeface="Segoe UI" panose="020B0502040204020203" pitchFamily="34" charset="0"/>
                  <a:cs typeface="Segoe UI" panose="020B0502040204020203" pitchFamily="34" charset="0"/>
                </a:rPr>
                <a:t>Project </a:t>
              </a:r>
              <a:br>
                <a:rPr lang="en-US" sz="110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100">
                  <a:latin typeface="Segoe UI" panose="020B0502040204020203" pitchFamily="34" charset="0"/>
                  <a:cs typeface="Segoe UI" panose="020B0502040204020203" pitchFamily="34" charset="0"/>
                </a:rPr>
                <a:t>managers</a:t>
              </a:r>
              <a:endParaRPr lang="fr-FR" sz="11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C659C3A2-B429-41DA-A41B-CC85AEF4B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987429" y="4581619"/>
              <a:ext cx="377142" cy="375576"/>
            </a:xfrm>
            <a:prstGeom prst="rect">
              <a:avLst/>
            </a:prstGeom>
          </p:spPr>
        </p:pic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A7CAEF1-9F76-4B3D-AB10-DB78FAAD54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0000" y="4161692"/>
              <a:ext cx="0" cy="2696309"/>
            </a:xfrm>
            <a:prstGeom prst="line">
              <a:avLst/>
            </a:prstGeom>
            <a:ln w="3175" cap="flat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5F573C5-6DB4-4312-BFBB-612C3EB1EAA1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00" y="4161692"/>
              <a:ext cx="2032000" cy="0"/>
            </a:xfrm>
            <a:prstGeom prst="line">
              <a:avLst/>
            </a:prstGeom>
            <a:ln w="254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BE2CB2-1A44-4368-AEEA-C4645A4AEFD5}"/>
              </a:ext>
            </a:extLst>
          </p:cNvPr>
          <p:cNvGrpSpPr/>
          <p:nvPr/>
        </p:nvGrpSpPr>
        <p:grpSpPr>
          <a:xfrm>
            <a:off x="5050530" y="3955388"/>
            <a:ext cx="2091862" cy="372753"/>
            <a:chOff x="5019675" y="3699119"/>
            <a:chExt cx="2091862" cy="37275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8BAB66E-5954-467A-A4D1-154606504401}"/>
                </a:ext>
              </a:extLst>
            </p:cNvPr>
            <p:cNvSpPr/>
            <p:nvPr/>
          </p:nvSpPr>
          <p:spPr>
            <a:xfrm>
              <a:off x="5019675" y="3699119"/>
              <a:ext cx="2091862" cy="372753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1F48104-DE68-4485-8A55-2A2DAD7D671E}"/>
                </a:ext>
              </a:extLst>
            </p:cNvPr>
            <p:cNvSpPr txBox="1"/>
            <p:nvPr/>
          </p:nvSpPr>
          <p:spPr>
            <a:xfrm>
              <a:off x="5124093" y="3772659"/>
              <a:ext cx="188302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KEY FEATURES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A28CBBB-5A5A-4A87-AF5E-479906BF8B7C}"/>
              </a:ext>
            </a:extLst>
          </p:cNvPr>
          <p:cNvSpPr txBox="1"/>
          <p:nvPr/>
        </p:nvSpPr>
        <p:spPr>
          <a:xfrm>
            <a:off x="695325" y="1490574"/>
            <a:ext cx="3038475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System engineering approach based on Model Based System Engineering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F6F9C6-A3DF-48DC-9215-C17ABB87CC45}"/>
              </a:ext>
            </a:extLst>
          </p:cNvPr>
          <p:cNvGrpSpPr/>
          <p:nvPr/>
        </p:nvGrpSpPr>
        <p:grpSpPr>
          <a:xfrm>
            <a:off x="626601" y="2089615"/>
            <a:ext cx="3243724" cy="902555"/>
            <a:chOff x="626601" y="2089615"/>
            <a:chExt cx="3243724" cy="902555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800E42B-93B9-448B-949E-47F38A3C2354}"/>
                </a:ext>
              </a:extLst>
            </p:cNvPr>
            <p:cNvSpPr txBox="1"/>
            <p:nvPr/>
          </p:nvSpPr>
          <p:spPr>
            <a:xfrm>
              <a:off x="695324" y="2089615"/>
              <a:ext cx="3175001" cy="902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Aft>
                  <a:spcPts val="600"/>
                </a:spcAft>
              </a:pPr>
              <a:r>
                <a:rPr lang="en-US" b="1" dirty="0">
                  <a:solidFill>
                    <a:srgbClr val="DB1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Services are independent </a:t>
              </a:r>
              <a:br>
                <a:rPr lang="en-US" b="1" dirty="0">
                  <a:solidFill>
                    <a:srgbClr val="DB1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b="1" dirty="0">
                  <a:solidFill>
                    <a:srgbClr val="DB1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from any technology providers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12066ED-A21F-4B7E-A092-F8A3F6F1C314}"/>
                </a:ext>
              </a:extLst>
            </p:cNvPr>
            <p:cNvCxnSpPr>
              <a:cxnSpLocks/>
            </p:cNvCxnSpPr>
            <p:nvPr/>
          </p:nvCxnSpPr>
          <p:spPr>
            <a:xfrm>
              <a:off x="626601" y="2159544"/>
              <a:ext cx="0" cy="810800"/>
            </a:xfrm>
            <a:prstGeom prst="line">
              <a:avLst/>
            </a:prstGeom>
            <a:ln w="12700" cap="flat">
              <a:solidFill>
                <a:srgbClr val="E12D2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E29554C-A91B-4DB3-AB12-1BF83DBEC74B}"/>
              </a:ext>
            </a:extLst>
          </p:cNvPr>
          <p:cNvSpPr/>
          <p:nvPr/>
        </p:nvSpPr>
        <p:spPr>
          <a:xfrm>
            <a:off x="0" y="0"/>
            <a:ext cx="101600" cy="6857999"/>
          </a:xfrm>
          <a:prstGeom prst="rect">
            <a:avLst/>
          </a:prstGeom>
          <a:solidFill>
            <a:srgbClr val="DB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33" name="Google Shape;834;p41">
            <a:extLst>
              <a:ext uri="{FF2B5EF4-FFF2-40B4-BE49-F238E27FC236}">
                <a16:creationId xmlns:a16="http://schemas.microsoft.com/office/drawing/2014/main" id="{52A3D77F-F549-45E7-89D3-74E71DBEF983}"/>
              </a:ext>
            </a:extLst>
          </p:cNvPr>
          <p:cNvSpPr txBox="1">
            <a:spLocks/>
          </p:cNvSpPr>
          <p:nvPr/>
        </p:nvSpPr>
        <p:spPr>
          <a:xfrm>
            <a:off x="11889774" y="6492875"/>
            <a:ext cx="162796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rgbClr val="E12D2D"/>
                </a:solidFill>
                <a:latin typeface="Segoe UI" panose="020B0502040204020203" pitchFamily="34" charset="0"/>
                <a:cs typeface="Segoe UI Semibold" panose="020B0702040204020203" pitchFamily="34" charset="0"/>
              </a:rPr>
              <a:pPr/>
              <a:t>2</a:t>
            </a:fld>
            <a:endParaRPr lang="en-US" sz="900">
              <a:solidFill>
                <a:srgbClr val="E12D2D"/>
              </a:solidFill>
              <a:latin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0" name="Straight Connector 97">
            <a:extLst>
              <a:ext uri="{FF2B5EF4-FFF2-40B4-BE49-F238E27FC236}">
                <a16:creationId xmlns:a16="http://schemas.microsoft.com/office/drawing/2014/main" id="{8521AEC2-8F7C-4C67-9800-56809C318035}"/>
              </a:ext>
            </a:extLst>
          </p:cNvPr>
          <p:cNvCxnSpPr>
            <a:cxnSpLocks/>
          </p:cNvCxnSpPr>
          <p:nvPr/>
        </p:nvCxnSpPr>
        <p:spPr>
          <a:xfrm>
            <a:off x="10285220" y="1091253"/>
            <a:ext cx="1234586" cy="0"/>
          </a:xfrm>
          <a:prstGeom prst="line">
            <a:avLst/>
          </a:prstGeom>
          <a:ln w="3175" cap="flat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Chart&#10;&#10;Description automatically generated">
            <a:extLst>
              <a:ext uri="{FF2B5EF4-FFF2-40B4-BE49-F238E27FC236}">
                <a16:creationId xmlns:a16="http://schemas.microsoft.com/office/drawing/2014/main" id="{C3BD2B43-C71E-4B00-B549-94616B9975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09844" y="-60754"/>
            <a:ext cx="4071105" cy="41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8195 L 6.25E-7 -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6.25E-7 0.08195 L 6.25E-7 -4.44444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Scale>
                                      <p:cBhvr>
                                        <p:cTn id="43" dur="10" fill="hold"/>
                                        <p:tgtEl>
                                          <p:spTgt spid="26"/>
                                        </p:tgtEl>
                                      </p:cBhvr>
                                      <p:by x="66700" y="667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decel="100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E7447C2A-7A7F-4CFE-BBED-E0C5F12EEC0C}"/>
              </a:ext>
            </a:extLst>
          </p:cNvPr>
          <p:cNvSpPr/>
          <p:nvPr/>
        </p:nvSpPr>
        <p:spPr>
          <a:xfrm>
            <a:off x="10474529" y="5685662"/>
            <a:ext cx="1602003" cy="886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B4BB6C-5C67-4308-B230-AD960E97F071}"/>
              </a:ext>
            </a:extLst>
          </p:cNvPr>
          <p:cNvSpPr/>
          <p:nvPr/>
        </p:nvSpPr>
        <p:spPr>
          <a:xfrm>
            <a:off x="8405793" y="1086397"/>
            <a:ext cx="631694" cy="60011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84E778D-DF1C-4792-987E-CAF1B3E92B0B}"/>
              </a:ext>
            </a:extLst>
          </p:cNvPr>
          <p:cNvSpPr/>
          <p:nvPr/>
        </p:nvSpPr>
        <p:spPr>
          <a:xfrm>
            <a:off x="8414542" y="278318"/>
            <a:ext cx="631694" cy="60011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rgbClr val="DB1926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AFAE33-5C1B-449E-92AA-A1F5F93EE224}"/>
              </a:ext>
            </a:extLst>
          </p:cNvPr>
          <p:cNvSpPr/>
          <p:nvPr/>
        </p:nvSpPr>
        <p:spPr>
          <a:xfrm>
            <a:off x="8410476" y="1847940"/>
            <a:ext cx="631694" cy="600118"/>
          </a:xfrm>
          <a:prstGeom prst="ellipse">
            <a:avLst/>
          </a:prstGeom>
          <a:solidFill>
            <a:schemeClr val="bg1"/>
          </a:solidFill>
          <a:ln>
            <a:solidFill>
              <a:srgbClr val="DB1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5E04F-1E38-4F80-AE12-6C9AA4BB68E8}"/>
              </a:ext>
            </a:extLst>
          </p:cNvPr>
          <p:cNvSpPr/>
          <p:nvPr/>
        </p:nvSpPr>
        <p:spPr>
          <a:xfrm>
            <a:off x="506954" y="1482134"/>
            <a:ext cx="3312877" cy="4276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D2EB62-05B5-49E8-ACF3-C143D6E32AC9}"/>
              </a:ext>
            </a:extLst>
          </p:cNvPr>
          <p:cNvGrpSpPr/>
          <p:nvPr/>
        </p:nvGrpSpPr>
        <p:grpSpPr>
          <a:xfrm>
            <a:off x="6184101" y="2509629"/>
            <a:ext cx="3110882" cy="3265356"/>
            <a:chOff x="7224231" y="2509629"/>
            <a:chExt cx="3110882" cy="3265356"/>
          </a:xfrm>
        </p:grpSpPr>
        <p:sp>
          <p:nvSpPr>
            <p:cNvPr id="20" name="TextBox 19"/>
            <p:cNvSpPr txBox="1"/>
            <p:nvPr/>
          </p:nvSpPr>
          <p:spPr>
            <a:xfrm>
              <a:off x="7871959" y="3568271"/>
              <a:ext cx="10571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Blackburn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19197" y="2509629"/>
              <a:ext cx="1315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Sunderland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24231" y="3067586"/>
              <a:ext cx="10571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Westlakes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5606" y="5497986"/>
              <a:ext cx="839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Bristol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18252" y="4315180"/>
              <a:ext cx="7081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Derby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Ellipse 13">
              <a:extLst>
                <a:ext uri="{FF2B5EF4-FFF2-40B4-BE49-F238E27FC236}">
                  <a16:creationId xmlns:a16="http://schemas.microsoft.com/office/drawing/2014/main" id="{7DCECE22-739D-4A0C-9526-94ED31C2B113}"/>
                </a:ext>
              </a:extLst>
            </p:cNvPr>
            <p:cNvSpPr/>
            <p:nvPr/>
          </p:nvSpPr>
          <p:spPr>
            <a:xfrm>
              <a:off x="8943974" y="2660650"/>
              <a:ext cx="75223" cy="75223"/>
            </a:xfrm>
            <a:prstGeom prst="ellipse">
              <a:avLst/>
            </a:prstGeom>
            <a:solidFill>
              <a:srgbClr val="4B65AF"/>
            </a:solidFill>
            <a:ln>
              <a:solidFill>
                <a:srgbClr val="4B65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Ellipse 13">
              <a:extLst>
                <a:ext uri="{FF2B5EF4-FFF2-40B4-BE49-F238E27FC236}">
                  <a16:creationId xmlns:a16="http://schemas.microsoft.com/office/drawing/2014/main" id="{67574F44-F058-4FF1-B357-D53E657777EE}"/>
                </a:ext>
              </a:extLst>
            </p:cNvPr>
            <p:cNvSpPr/>
            <p:nvPr/>
          </p:nvSpPr>
          <p:spPr>
            <a:xfrm>
              <a:off x="8205675" y="3218739"/>
              <a:ext cx="75223" cy="75223"/>
            </a:xfrm>
            <a:prstGeom prst="ellipse">
              <a:avLst/>
            </a:prstGeom>
            <a:solidFill>
              <a:srgbClr val="4B65AF"/>
            </a:solidFill>
            <a:ln>
              <a:solidFill>
                <a:srgbClr val="4B65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Ellipse 13">
              <a:extLst>
                <a:ext uri="{FF2B5EF4-FFF2-40B4-BE49-F238E27FC236}">
                  <a16:creationId xmlns:a16="http://schemas.microsoft.com/office/drawing/2014/main" id="{52DFB74B-9BB8-41A0-8B26-97861236C9A6}"/>
                </a:ext>
              </a:extLst>
            </p:cNvPr>
            <p:cNvSpPr/>
            <p:nvPr/>
          </p:nvSpPr>
          <p:spPr>
            <a:xfrm>
              <a:off x="8754983" y="3691989"/>
              <a:ext cx="75223" cy="75223"/>
            </a:xfrm>
            <a:prstGeom prst="ellipse">
              <a:avLst/>
            </a:prstGeom>
            <a:solidFill>
              <a:srgbClr val="4B65AF"/>
            </a:solidFill>
            <a:ln>
              <a:solidFill>
                <a:srgbClr val="4B65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Ellipse 13">
              <a:extLst>
                <a:ext uri="{FF2B5EF4-FFF2-40B4-BE49-F238E27FC236}">
                  <a16:creationId xmlns:a16="http://schemas.microsoft.com/office/drawing/2014/main" id="{65D1DD09-15E8-49CF-A06B-135728FFB60C}"/>
                </a:ext>
              </a:extLst>
            </p:cNvPr>
            <p:cNvSpPr/>
            <p:nvPr/>
          </p:nvSpPr>
          <p:spPr>
            <a:xfrm>
              <a:off x="9150403" y="4446846"/>
              <a:ext cx="75223" cy="75223"/>
            </a:xfrm>
            <a:prstGeom prst="ellipse">
              <a:avLst/>
            </a:prstGeom>
            <a:solidFill>
              <a:srgbClr val="4B65AF"/>
            </a:solidFill>
            <a:ln>
              <a:solidFill>
                <a:srgbClr val="4B65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Ellipse 13">
              <a:extLst>
                <a:ext uri="{FF2B5EF4-FFF2-40B4-BE49-F238E27FC236}">
                  <a16:creationId xmlns:a16="http://schemas.microsoft.com/office/drawing/2014/main" id="{D80E7198-2ECC-44D3-80AD-0F27069EFB8C}"/>
                </a:ext>
              </a:extLst>
            </p:cNvPr>
            <p:cNvSpPr/>
            <p:nvPr/>
          </p:nvSpPr>
          <p:spPr>
            <a:xfrm>
              <a:off x="8679991" y="5577089"/>
              <a:ext cx="75223" cy="75223"/>
            </a:xfrm>
            <a:prstGeom prst="ellipse">
              <a:avLst/>
            </a:prstGeom>
            <a:solidFill>
              <a:srgbClr val="4B65AF"/>
            </a:solidFill>
            <a:ln>
              <a:solidFill>
                <a:srgbClr val="4B65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45A370C-1BE7-414B-9D3E-BB1389ED79B5}"/>
              </a:ext>
            </a:extLst>
          </p:cNvPr>
          <p:cNvSpPr txBox="1"/>
          <p:nvPr/>
        </p:nvSpPr>
        <p:spPr>
          <a:xfrm>
            <a:off x="6787784" y="5177177"/>
            <a:ext cx="131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Gloucester</a:t>
            </a:r>
          </a:p>
        </p:txBody>
      </p:sp>
      <p:sp>
        <p:nvSpPr>
          <p:cNvPr id="22" name="Ellipse 13">
            <a:extLst>
              <a:ext uri="{FF2B5EF4-FFF2-40B4-BE49-F238E27FC236}">
                <a16:creationId xmlns:a16="http://schemas.microsoft.com/office/drawing/2014/main" id="{F48C84BA-73FC-439D-8C33-AE51426C854D}"/>
              </a:ext>
            </a:extLst>
          </p:cNvPr>
          <p:cNvSpPr/>
          <p:nvPr/>
        </p:nvSpPr>
        <p:spPr>
          <a:xfrm>
            <a:off x="7736975" y="5299970"/>
            <a:ext cx="75223" cy="75223"/>
          </a:xfrm>
          <a:prstGeom prst="ellipse">
            <a:avLst/>
          </a:prstGeom>
          <a:solidFill>
            <a:srgbClr val="4B65AF"/>
          </a:solidFill>
          <a:ln>
            <a:solidFill>
              <a:srgbClr val="4B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58BB32-9ED4-47B4-AD59-440A3A65EBF8}"/>
              </a:ext>
            </a:extLst>
          </p:cNvPr>
          <p:cNvSpPr txBox="1"/>
          <p:nvPr/>
        </p:nvSpPr>
        <p:spPr>
          <a:xfrm>
            <a:off x="7774586" y="3920786"/>
            <a:ext cx="131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Birchwood</a:t>
            </a:r>
          </a:p>
        </p:txBody>
      </p:sp>
      <p:sp>
        <p:nvSpPr>
          <p:cNvPr id="25" name="Ellipse 13">
            <a:extLst>
              <a:ext uri="{FF2B5EF4-FFF2-40B4-BE49-F238E27FC236}">
                <a16:creationId xmlns:a16="http://schemas.microsoft.com/office/drawing/2014/main" id="{F54F5E25-796D-4ED1-9889-F6C8B50E76C6}"/>
              </a:ext>
            </a:extLst>
          </p:cNvPr>
          <p:cNvSpPr/>
          <p:nvPr/>
        </p:nvSpPr>
        <p:spPr>
          <a:xfrm>
            <a:off x="7728510" y="4158436"/>
            <a:ext cx="75223" cy="75223"/>
          </a:xfrm>
          <a:prstGeom prst="ellipse">
            <a:avLst/>
          </a:prstGeom>
          <a:solidFill>
            <a:srgbClr val="4B65AF"/>
          </a:solidFill>
          <a:ln>
            <a:solidFill>
              <a:srgbClr val="4B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253F8-1D9F-4A92-B6BB-B92224883613}"/>
              </a:ext>
            </a:extLst>
          </p:cNvPr>
          <p:cNvSpPr txBox="1"/>
          <p:nvPr/>
        </p:nvSpPr>
        <p:spPr>
          <a:xfrm>
            <a:off x="5849629" y="2178120"/>
            <a:ext cx="131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Glasgow</a:t>
            </a:r>
          </a:p>
        </p:txBody>
      </p:sp>
      <p:sp>
        <p:nvSpPr>
          <p:cNvPr id="27" name="Ellipse 13">
            <a:extLst>
              <a:ext uri="{FF2B5EF4-FFF2-40B4-BE49-F238E27FC236}">
                <a16:creationId xmlns:a16="http://schemas.microsoft.com/office/drawing/2014/main" id="{DAF9CA40-883C-43D9-92FD-CF2305334055}"/>
              </a:ext>
            </a:extLst>
          </p:cNvPr>
          <p:cNvSpPr/>
          <p:nvPr/>
        </p:nvSpPr>
        <p:spPr>
          <a:xfrm>
            <a:off x="6738461" y="2361404"/>
            <a:ext cx="75223" cy="75223"/>
          </a:xfrm>
          <a:prstGeom prst="ellipse">
            <a:avLst/>
          </a:prstGeom>
          <a:solidFill>
            <a:srgbClr val="4B65AF"/>
          </a:solidFill>
          <a:ln>
            <a:solidFill>
              <a:srgbClr val="4B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E47A4C-44AE-40E7-A351-AB5B2B7BF475}"/>
              </a:ext>
            </a:extLst>
          </p:cNvPr>
          <p:cNvSpPr txBox="1"/>
          <p:nvPr/>
        </p:nvSpPr>
        <p:spPr>
          <a:xfrm>
            <a:off x="8743918" y="5390650"/>
            <a:ext cx="131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London</a:t>
            </a:r>
          </a:p>
        </p:txBody>
      </p:sp>
      <p:sp>
        <p:nvSpPr>
          <p:cNvPr id="34" name="Ellipse 13">
            <a:extLst>
              <a:ext uri="{FF2B5EF4-FFF2-40B4-BE49-F238E27FC236}">
                <a16:creationId xmlns:a16="http://schemas.microsoft.com/office/drawing/2014/main" id="{8AB9A797-DBBD-4687-8133-C2519F48E5CA}"/>
              </a:ext>
            </a:extLst>
          </p:cNvPr>
          <p:cNvSpPr/>
          <p:nvPr/>
        </p:nvSpPr>
        <p:spPr>
          <a:xfrm>
            <a:off x="8669914" y="5487329"/>
            <a:ext cx="75223" cy="75223"/>
          </a:xfrm>
          <a:prstGeom prst="ellipse">
            <a:avLst/>
          </a:prstGeom>
          <a:solidFill>
            <a:srgbClr val="4B65AF"/>
          </a:solidFill>
          <a:ln>
            <a:solidFill>
              <a:srgbClr val="4B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lipse 13">
            <a:extLst>
              <a:ext uri="{FF2B5EF4-FFF2-40B4-BE49-F238E27FC236}">
                <a16:creationId xmlns:a16="http://schemas.microsoft.com/office/drawing/2014/main" id="{9F06424D-32D8-458D-BB5F-24176DD3A290}"/>
              </a:ext>
            </a:extLst>
          </p:cNvPr>
          <p:cNvSpPr/>
          <p:nvPr/>
        </p:nvSpPr>
        <p:spPr>
          <a:xfrm>
            <a:off x="8199093" y="5209024"/>
            <a:ext cx="75223" cy="75223"/>
          </a:xfrm>
          <a:prstGeom prst="ellipse">
            <a:avLst/>
          </a:prstGeom>
          <a:solidFill>
            <a:srgbClr val="4B65AF"/>
          </a:solidFill>
          <a:ln>
            <a:solidFill>
              <a:srgbClr val="4B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BF2356-7299-4FB0-954F-930462531269}"/>
              </a:ext>
            </a:extLst>
          </p:cNvPr>
          <p:cNvSpPr txBox="1"/>
          <p:nvPr/>
        </p:nvSpPr>
        <p:spPr>
          <a:xfrm>
            <a:off x="8236704" y="4969636"/>
            <a:ext cx="131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Culham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F7335E71-703C-4DA4-81FE-B2379D7B97C5}"/>
              </a:ext>
            </a:extLst>
          </p:cNvPr>
          <p:cNvSpPr>
            <a:spLocks noEditPoints="1"/>
          </p:cNvSpPr>
          <p:nvPr/>
        </p:nvSpPr>
        <p:spPr bwMode="auto">
          <a:xfrm>
            <a:off x="8468527" y="345914"/>
            <a:ext cx="517074" cy="417632"/>
          </a:xfrm>
          <a:custGeom>
            <a:avLst/>
            <a:gdLst>
              <a:gd name="T0" fmla="*/ 42 w 290"/>
              <a:gd name="T1" fmla="*/ 224 h 236"/>
              <a:gd name="T2" fmla="*/ 43 w 290"/>
              <a:gd name="T3" fmla="*/ 219 h 236"/>
              <a:gd name="T4" fmla="*/ 54 w 290"/>
              <a:gd name="T5" fmla="*/ 186 h 236"/>
              <a:gd name="T6" fmla="*/ 69 w 290"/>
              <a:gd name="T7" fmla="*/ 82 h 236"/>
              <a:gd name="T8" fmla="*/ 149 w 290"/>
              <a:gd name="T9" fmla="*/ 82 h 236"/>
              <a:gd name="T10" fmla="*/ 164 w 290"/>
              <a:gd name="T11" fmla="*/ 186 h 236"/>
              <a:gd name="T12" fmla="*/ 175 w 290"/>
              <a:gd name="T13" fmla="*/ 219 h 236"/>
              <a:gd name="T14" fmla="*/ 176 w 290"/>
              <a:gd name="T15" fmla="*/ 224 h 236"/>
              <a:gd name="T16" fmla="*/ 42 w 290"/>
              <a:gd name="T17" fmla="*/ 224 h 236"/>
              <a:gd name="T18" fmla="*/ 284 w 290"/>
              <a:gd name="T19" fmla="*/ 224 h 236"/>
              <a:gd name="T20" fmla="*/ 264 w 290"/>
              <a:gd name="T21" fmla="*/ 224 h 236"/>
              <a:gd name="T22" fmla="*/ 242 w 290"/>
              <a:gd name="T23" fmla="*/ 112 h 236"/>
              <a:gd name="T24" fmla="*/ 237 w 290"/>
              <a:gd name="T25" fmla="*/ 106 h 236"/>
              <a:gd name="T26" fmla="*/ 181 w 290"/>
              <a:gd name="T27" fmla="*/ 104 h 236"/>
              <a:gd name="T28" fmla="*/ 175 w 290"/>
              <a:gd name="T29" fmla="*/ 110 h 236"/>
              <a:gd name="T30" fmla="*/ 182 w 290"/>
              <a:gd name="T31" fmla="*/ 116 h 236"/>
              <a:gd name="T32" fmla="*/ 230 w 290"/>
              <a:gd name="T33" fmla="*/ 117 h 236"/>
              <a:gd name="T34" fmla="*/ 242 w 290"/>
              <a:gd name="T35" fmla="*/ 197 h 236"/>
              <a:gd name="T36" fmla="*/ 250 w 290"/>
              <a:gd name="T37" fmla="*/ 222 h 236"/>
              <a:gd name="T38" fmla="*/ 251 w 290"/>
              <a:gd name="T39" fmla="*/ 224 h 236"/>
              <a:gd name="T40" fmla="*/ 190 w 290"/>
              <a:gd name="T41" fmla="*/ 224 h 236"/>
              <a:gd name="T42" fmla="*/ 161 w 290"/>
              <a:gd name="T43" fmla="*/ 78 h 236"/>
              <a:gd name="T44" fmla="*/ 156 w 290"/>
              <a:gd name="T45" fmla="*/ 72 h 236"/>
              <a:gd name="T46" fmla="*/ 62 w 290"/>
              <a:gd name="T47" fmla="*/ 72 h 236"/>
              <a:gd name="T48" fmla="*/ 57 w 290"/>
              <a:gd name="T49" fmla="*/ 78 h 236"/>
              <a:gd name="T50" fmla="*/ 28 w 290"/>
              <a:gd name="T51" fmla="*/ 224 h 236"/>
              <a:gd name="T52" fmla="*/ 6 w 290"/>
              <a:gd name="T53" fmla="*/ 224 h 236"/>
              <a:gd name="T54" fmla="*/ 0 w 290"/>
              <a:gd name="T55" fmla="*/ 230 h 236"/>
              <a:gd name="T56" fmla="*/ 6 w 290"/>
              <a:gd name="T57" fmla="*/ 236 h 236"/>
              <a:gd name="T58" fmla="*/ 284 w 290"/>
              <a:gd name="T59" fmla="*/ 236 h 236"/>
              <a:gd name="T60" fmla="*/ 290 w 290"/>
              <a:gd name="T61" fmla="*/ 230 h 236"/>
              <a:gd name="T62" fmla="*/ 284 w 290"/>
              <a:gd name="T63" fmla="*/ 224 h 236"/>
              <a:gd name="T64" fmla="*/ 74 w 290"/>
              <a:gd name="T65" fmla="*/ 56 h 236"/>
              <a:gd name="T66" fmla="*/ 82 w 290"/>
              <a:gd name="T67" fmla="*/ 52 h 236"/>
              <a:gd name="T68" fmla="*/ 119 w 290"/>
              <a:gd name="T69" fmla="*/ 33 h 236"/>
              <a:gd name="T70" fmla="*/ 126 w 290"/>
              <a:gd name="T71" fmla="*/ 29 h 236"/>
              <a:gd name="T72" fmla="*/ 156 w 290"/>
              <a:gd name="T73" fmla="*/ 12 h 236"/>
              <a:gd name="T74" fmla="*/ 183 w 290"/>
              <a:gd name="T75" fmla="*/ 26 h 236"/>
              <a:gd name="T76" fmla="*/ 188 w 290"/>
              <a:gd name="T77" fmla="*/ 28 h 236"/>
              <a:gd name="T78" fmla="*/ 193 w 290"/>
              <a:gd name="T79" fmla="*/ 26 h 236"/>
              <a:gd name="T80" fmla="*/ 220 w 290"/>
              <a:gd name="T81" fmla="*/ 12 h 236"/>
              <a:gd name="T82" fmla="*/ 247 w 290"/>
              <a:gd name="T83" fmla="*/ 23 h 236"/>
              <a:gd name="T84" fmla="*/ 255 w 290"/>
              <a:gd name="T85" fmla="*/ 42 h 236"/>
              <a:gd name="T86" fmla="*/ 236 w 290"/>
              <a:gd name="T87" fmla="*/ 71 h 236"/>
              <a:gd name="T88" fmla="*/ 235 w 290"/>
              <a:gd name="T89" fmla="*/ 71 h 236"/>
              <a:gd name="T90" fmla="*/ 223 w 290"/>
              <a:gd name="T91" fmla="*/ 80 h 236"/>
              <a:gd name="T92" fmla="*/ 224 w 290"/>
              <a:gd name="T93" fmla="*/ 89 h 236"/>
              <a:gd name="T94" fmla="*/ 228 w 290"/>
              <a:gd name="T95" fmla="*/ 90 h 236"/>
              <a:gd name="T96" fmla="*/ 233 w 290"/>
              <a:gd name="T97" fmla="*/ 88 h 236"/>
              <a:gd name="T98" fmla="*/ 241 w 290"/>
              <a:gd name="T99" fmla="*/ 82 h 236"/>
              <a:gd name="T100" fmla="*/ 268 w 290"/>
              <a:gd name="T101" fmla="*/ 43 h 236"/>
              <a:gd name="T102" fmla="*/ 256 w 290"/>
              <a:gd name="T103" fmla="*/ 15 h 236"/>
              <a:gd name="T104" fmla="*/ 220 w 290"/>
              <a:gd name="T105" fmla="*/ 0 h 236"/>
              <a:gd name="T106" fmla="*/ 188 w 290"/>
              <a:gd name="T107" fmla="*/ 13 h 236"/>
              <a:gd name="T108" fmla="*/ 156 w 290"/>
              <a:gd name="T109" fmla="*/ 0 h 236"/>
              <a:gd name="T110" fmla="*/ 116 w 290"/>
              <a:gd name="T111" fmla="*/ 21 h 236"/>
              <a:gd name="T112" fmla="*/ 70 w 290"/>
              <a:gd name="T113" fmla="*/ 48 h 236"/>
              <a:gd name="T114" fmla="*/ 74 w 290"/>
              <a:gd name="T115" fmla="*/ 5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0" h="236">
                <a:moveTo>
                  <a:pt x="42" y="224"/>
                </a:moveTo>
                <a:cubicBezTo>
                  <a:pt x="42" y="222"/>
                  <a:pt x="43" y="221"/>
                  <a:pt x="43" y="219"/>
                </a:cubicBezTo>
                <a:cubicBezTo>
                  <a:pt x="46" y="212"/>
                  <a:pt x="50" y="201"/>
                  <a:pt x="54" y="186"/>
                </a:cubicBezTo>
                <a:cubicBezTo>
                  <a:pt x="61" y="162"/>
                  <a:pt x="69" y="124"/>
                  <a:pt x="69" y="82"/>
                </a:cubicBezTo>
                <a:cubicBezTo>
                  <a:pt x="95" y="79"/>
                  <a:pt x="123" y="79"/>
                  <a:pt x="149" y="82"/>
                </a:cubicBezTo>
                <a:cubicBezTo>
                  <a:pt x="149" y="124"/>
                  <a:pt x="157" y="162"/>
                  <a:pt x="164" y="186"/>
                </a:cubicBezTo>
                <a:cubicBezTo>
                  <a:pt x="168" y="201"/>
                  <a:pt x="172" y="212"/>
                  <a:pt x="175" y="219"/>
                </a:cubicBezTo>
                <a:cubicBezTo>
                  <a:pt x="175" y="221"/>
                  <a:pt x="176" y="222"/>
                  <a:pt x="176" y="224"/>
                </a:cubicBezTo>
                <a:lnTo>
                  <a:pt x="42" y="224"/>
                </a:lnTo>
                <a:close/>
                <a:moveTo>
                  <a:pt x="284" y="224"/>
                </a:moveTo>
                <a:cubicBezTo>
                  <a:pt x="264" y="224"/>
                  <a:pt x="264" y="224"/>
                  <a:pt x="264" y="224"/>
                </a:cubicBezTo>
                <a:cubicBezTo>
                  <a:pt x="258" y="212"/>
                  <a:pt x="242" y="165"/>
                  <a:pt x="242" y="112"/>
                </a:cubicBezTo>
                <a:cubicBezTo>
                  <a:pt x="242" y="109"/>
                  <a:pt x="240" y="107"/>
                  <a:pt x="237" y="106"/>
                </a:cubicBezTo>
                <a:cubicBezTo>
                  <a:pt x="218" y="103"/>
                  <a:pt x="199" y="102"/>
                  <a:pt x="181" y="104"/>
                </a:cubicBezTo>
                <a:cubicBezTo>
                  <a:pt x="177" y="104"/>
                  <a:pt x="175" y="107"/>
                  <a:pt x="175" y="110"/>
                </a:cubicBezTo>
                <a:cubicBezTo>
                  <a:pt x="175" y="113"/>
                  <a:pt x="178" y="116"/>
                  <a:pt x="182" y="116"/>
                </a:cubicBezTo>
                <a:cubicBezTo>
                  <a:pt x="198" y="114"/>
                  <a:pt x="214" y="115"/>
                  <a:pt x="230" y="117"/>
                </a:cubicBezTo>
                <a:cubicBezTo>
                  <a:pt x="230" y="150"/>
                  <a:pt x="236" y="178"/>
                  <a:pt x="242" y="197"/>
                </a:cubicBezTo>
                <a:cubicBezTo>
                  <a:pt x="245" y="208"/>
                  <a:pt x="248" y="217"/>
                  <a:pt x="250" y="222"/>
                </a:cubicBezTo>
                <a:cubicBezTo>
                  <a:pt x="250" y="223"/>
                  <a:pt x="251" y="224"/>
                  <a:pt x="251" y="224"/>
                </a:cubicBezTo>
                <a:cubicBezTo>
                  <a:pt x="190" y="224"/>
                  <a:pt x="190" y="224"/>
                  <a:pt x="190" y="224"/>
                </a:cubicBezTo>
                <a:cubicBezTo>
                  <a:pt x="184" y="211"/>
                  <a:pt x="161" y="151"/>
                  <a:pt x="161" y="78"/>
                </a:cubicBezTo>
                <a:cubicBezTo>
                  <a:pt x="161" y="75"/>
                  <a:pt x="159" y="72"/>
                  <a:pt x="156" y="72"/>
                </a:cubicBezTo>
                <a:cubicBezTo>
                  <a:pt x="125" y="67"/>
                  <a:pt x="93" y="67"/>
                  <a:pt x="62" y="72"/>
                </a:cubicBezTo>
                <a:cubicBezTo>
                  <a:pt x="59" y="72"/>
                  <a:pt x="57" y="75"/>
                  <a:pt x="57" y="78"/>
                </a:cubicBezTo>
                <a:cubicBezTo>
                  <a:pt x="57" y="151"/>
                  <a:pt x="34" y="211"/>
                  <a:pt x="28" y="224"/>
                </a:cubicBezTo>
                <a:cubicBezTo>
                  <a:pt x="6" y="224"/>
                  <a:pt x="6" y="224"/>
                  <a:pt x="6" y="224"/>
                </a:cubicBezTo>
                <a:cubicBezTo>
                  <a:pt x="3" y="224"/>
                  <a:pt x="0" y="227"/>
                  <a:pt x="0" y="230"/>
                </a:cubicBezTo>
                <a:cubicBezTo>
                  <a:pt x="0" y="233"/>
                  <a:pt x="3" y="236"/>
                  <a:pt x="6" y="236"/>
                </a:cubicBezTo>
                <a:cubicBezTo>
                  <a:pt x="284" y="236"/>
                  <a:pt x="284" y="236"/>
                  <a:pt x="284" y="236"/>
                </a:cubicBezTo>
                <a:cubicBezTo>
                  <a:pt x="287" y="236"/>
                  <a:pt x="290" y="233"/>
                  <a:pt x="290" y="230"/>
                </a:cubicBezTo>
                <a:cubicBezTo>
                  <a:pt x="290" y="227"/>
                  <a:pt x="287" y="224"/>
                  <a:pt x="284" y="224"/>
                </a:cubicBezTo>
                <a:moveTo>
                  <a:pt x="74" y="56"/>
                </a:moveTo>
                <a:cubicBezTo>
                  <a:pt x="77" y="57"/>
                  <a:pt x="81" y="55"/>
                  <a:pt x="82" y="52"/>
                </a:cubicBezTo>
                <a:cubicBezTo>
                  <a:pt x="87" y="38"/>
                  <a:pt x="103" y="30"/>
                  <a:pt x="119" y="33"/>
                </a:cubicBezTo>
                <a:cubicBezTo>
                  <a:pt x="122" y="33"/>
                  <a:pt x="125" y="32"/>
                  <a:pt x="126" y="29"/>
                </a:cubicBezTo>
                <a:cubicBezTo>
                  <a:pt x="130" y="18"/>
                  <a:pt x="141" y="12"/>
                  <a:pt x="156" y="12"/>
                </a:cubicBezTo>
                <a:cubicBezTo>
                  <a:pt x="167" y="12"/>
                  <a:pt x="177" y="17"/>
                  <a:pt x="183" y="26"/>
                </a:cubicBezTo>
                <a:cubicBezTo>
                  <a:pt x="184" y="27"/>
                  <a:pt x="186" y="28"/>
                  <a:pt x="188" y="28"/>
                </a:cubicBezTo>
                <a:cubicBezTo>
                  <a:pt x="190" y="28"/>
                  <a:pt x="192" y="27"/>
                  <a:pt x="193" y="26"/>
                </a:cubicBezTo>
                <a:cubicBezTo>
                  <a:pt x="199" y="17"/>
                  <a:pt x="209" y="12"/>
                  <a:pt x="220" y="12"/>
                </a:cubicBezTo>
                <a:cubicBezTo>
                  <a:pt x="230" y="12"/>
                  <a:pt x="240" y="16"/>
                  <a:pt x="247" y="23"/>
                </a:cubicBezTo>
                <a:cubicBezTo>
                  <a:pt x="253" y="29"/>
                  <a:pt x="255" y="35"/>
                  <a:pt x="255" y="42"/>
                </a:cubicBezTo>
                <a:cubicBezTo>
                  <a:pt x="254" y="64"/>
                  <a:pt x="236" y="71"/>
                  <a:pt x="236" y="71"/>
                </a:cubicBezTo>
                <a:cubicBezTo>
                  <a:pt x="236" y="71"/>
                  <a:pt x="235" y="71"/>
                  <a:pt x="235" y="71"/>
                </a:cubicBezTo>
                <a:cubicBezTo>
                  <a:pt x="231" y="73"/>
                  <a:pt x="226" y="76"/>
                  <a:pt x="223" y="80"/>
                </a:cubicBezTo>
                <a:cubicBezTo>
                  <a:pt x="221" y="83"/>
                  <a:pt x="221" y="86"/>
                  <a:pt x="224" y="89"/>
                </a:cubicBezTo>
                <a:cubicBezTo>
                  <a:pt x="225" y="89"/>
                  <a:pt x="226" y="90"/>
                  <a:pt x="228" y="90"/>
                </a:cubicBezTo>
                <a:cubicBezTo>
                  <a:pt x="230" y="90"/>
                  <a:pt x="231" y="89"/>
                  <a:pt x="233" y="88"/>
                </a:cubicBezTo>
                <a:cubicBezTo>
                  <a:pt x="235" y="85"/>
                  <a:pt x="237" y="83"/>
                  <a:pt x="241" y="82"/>
                </a:cubicBezTo>
                <a:cubicBezTo>
                  <a:pt x="244" y="81"/>
                  <a:pt x="266" y="71"/>
                  <a:pt x="268" y="43"/>
                </a:cubicBezTo>
                <a:cubicBezTo>
                  <a:pt x="268" y="33"/>
                  <a:pt x="264" y="23"/>
                  <a:pt x="256" y="15"/>
                </a:cubicBezTo>
                <a:cubicBezTo>
                  <a:pt x="247" y="6"/>
                  <a:pt x="233" y="0"/>
                  <a:pt x="220" y="0"/>
                </a:cubicBezTo>
                <a:cubicBezTo>
                  <a:pt x="208" y="0"/>
                  <a:pt x="197" y="5"/>
                  <a:pt x="188" y="13"/>
                </a:cubicBezTo>
                <a:cubicBezTo>
                  <a:pt x="180" y="5"/>
                  <a:pt x="168" y="0"/>
                  <a:pt x="156" y="0"/>
                </a:cubicBezTo>
                <a:cubicBezTo>
                  <a:pt x="138" y="0"/>
                  <a:pt x="123" y="8"/>
                  <a:pt x="116" y="21"/>
                </a:cubicBezTo>
                <a:cubicBezTo>
                  <a:pt x="96" y="19"/>
                  <a:pt x="77" y="31"/>
                  <a:pt x="70" y="48"/>
                </a:cubicBezTo>
                <a:cubicBezTo>
                  <a:pt x="69" y="51"/>
                  <a:pt x="71" y="55"/>
                  <a:pt x="74" y="56"/>
                </a:cubicBezTo>
              </a:path>
            </a:pathLst>
          </a:custGeom>
          <a:solidFill>
            <a:srgbClr val="E12D2D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Business Growth">
            <a:extLst>
              <a:ext uri="{FF2B5EF4-FFF2-40B4-BE49-F238E27FC236}">
                <a16:creationId xmlns:a16="http://schemas.microsoft.com/office/drawing/2014/main" id="{F73CEBDC-3147-4E76-82AE-238670D86D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9957" y="1119380"/>
            <a:ext cx="527922" cy="527922"/>
          </a:xfrm>
          <a:prstGeom prst="rect">
            <a:avLst/>
          </a:prstGeom>
        </p:spPr>
      </p:pic>
      <p:pic>
        <p:nvPicPr>
          <p:cNvPr id="10" name="Graphic 9" descr="Group brainstorm">
            <a:extLst>
              <a:ext uri="{FF2B5EF4-FFF2-40B4-BE49-F238E27FC236}">
                <a16:creationId xmlns:a16="http://schemas.microsoft.com/office/drawing/2014/main" id="{9D87F572-F5EA-4E1F-839C-3D3C60BD3E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7679" y="1847940"/>
            <a:ext cx="527922" cy="561630"/>
          </a:xfrm>
          <a:prstGeom prst="rect">
            <a:avLst/>
          </a:prstGeom>
        </p:spPr>
      </p:pic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B92E8D60-638C-4638-A609-3C6E7CE70035}"/>
              </a:ext>
            </a:extLst>
          </p:cNvPr>
          <p:cNvSpPr txBox="1">
            <a:spLocks/>
          </p:cNvSpPr>
          <p:nvPr/>
        </p:nvSpPr>
        <p:spPr>
          <a:xfrm>
            <a:off x="9388347" y="357984"/>
            <a:ext cx="2830323" cy="7159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E12D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£49M </a:t>
            </a:r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Turnover*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D30998-C466-4621-BF42-75F2F6B92C01}"/>
              </a:ext>
            </a:extLst>
          </p:cNvPr>
          <p:cNvSpPr/>
          <p:nvPr/>
        </p:nvSpPr>
        <p:spPr>
          <a:xfrm>
            <a:off x="9442966" y="1136877"/>
            <a:ext cx="2018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E12D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700+ </a:t>
            </a:r>
            <a:r>
              <a:rPr lang="en-GB" sz="1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UK experts </a:t>
            </a:r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07E222-9539-41E9-8AD1-12894698B26F}"/>
              </a:ext>
            </a:extLst>
          </p:cNvPr>
          <p:cNvSpPr/>
          <p:nvPr/>
        </p:nvSpPr>
        <p:spPr>
          <a:xfrm>
            <a:off x="9442966" y="1900559"/>
            <a:ext cx="2633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0"/>
              </a:spcAft>
              <a:buClr>
                <a:srgbClr val="4B65AF"/>
              </a:buClr>
              <a:defRPr/>
            </a:pPr>
            <a:r>
              <a:rPr lang="en-GB" sz="2800">
                <a:solidFill>
                  <a:srgbClr val="E12D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43%</a:t>
            </a:r>
            <a:r>
              <a:rPr lang="en-GB" sz="280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our staff have more than 10 years’ nuclear experience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E77648-C369-436F-A95D-DDAE6EF5DE26}"/>
              </a:ext>
            </a:extLst>
          </p:cNvPr>
          <p:cNvCxnSpPr>
            <a:cxnSpLocks/>
            <a:stCxn id="43" idx="6"/>
          </p:cNvCxnSpPr>
          <p:nvPr/>
        </p:nvCxnSpPr>
        <p:spPr>
          <a:xfrm flipV="1">
            <a:off x="9046236" y="571500"/>
            <a:ext cx="39673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E0AC3AF-04C0-41F2-8316-1085FC9BB397}"/>
              </a:ext>
            </a:extLst>
          </p:cNvPr>
          <p:cNvCxnSpPr/>
          <p:nvPr/>
        </p:nvCxnSpPr>
        <p:spPr>
          <a:xfrm flipV="1">
            <a:off x="9046365" y="2160364"/>
            <a:ext cx="39673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4E58CD-4D8B-4ED9-A774-D0FA86B4BCD2}"/>
              </a:ext>
            </a:extLst>
          </p:cNvPr>
          <p:cNvCxnSpPr/>
          <p:nvPr/>
        </p:nvCxnSpPr>
        <p:spPr>
          <a:xfrm flipV="1">
            <a:off x="9046236" y="1390650"/>
            <a:ext cx="39673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21">
            <a:extLst>
              <a:ext uri="{FF2B5EF4-FFF2-40B4-BE49-F238E27FC236}">
                <a16:creationId xmlns:a16="http://schemas.microsoft.com/office/drawing/2014/main" id="{7BA07842-4439-43A8-A41B-7EE456F4C5AC}"/>
              </a:ext>
            </a:extLst>
          </p:cNvPr>
          <p:cNvSpPr txBox="1"/>
          <p:nvPr/>
        </p:nvSpPr>
        <p:spPr>
          <a:xfrm>
            <a:off x="10251044" y="6153117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/>
              <a:t>*Figures as of July 2021</a:t>
            </a:r>
          </a:p>
        </p:txBody>
      </p:sp>
      <p:sp>
        <p:nvSpPr>
          <p:cNvPr id="47" name="Ellipse 13">
            <a:extLst>
              <a:ext uri="{FF2B5EF4-FFF2-40B4-BE49-F238E27FC236}">
                <a16:creationId xmlns:a16="http://schemas.microsoft.com/office/drawing/2014/main" id="{BE5F2BEF-1CE1-42BD-AAF5-CBBD909CB8C7}"/>
              </a:ext>
            </a:extLst>
          </p:cNvPr>
          <p:cNvSpPr/>
          <p:nvPr/>
        </p:nvSpPr>
        <p:spPr>
          <a:xfrm>
            <a:off x="6971462" y="4250376"/>
            <a:ext cx="75223" cy="75223"/>
          </a:xfrm>
          <a:prstGeom prst="ellipse">
            <a:avLst/>
          </a:prstGeom>
          <a:solidFill>
            <a:srgbClr val="E12D2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A29C5B-2F53-4E63-8836-CD265321F6DD}"/>
              </a:ext>
            </a:extLst>
          </p:cNvPr>
          <p:cNvSpPr txBox="1"/>
          <p:nvPr/>
        </p:nvSpPr>
        <p:spPr>
          <a:xfrm>
            <a:off x="5989898" y="4345957"/>
            <a:ext cx="131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 Wales (2022)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7509086-5D98-4782-A44C-8D82EE951D57}"/>
              </a:ext>
            </a:extLst>
          </p:cNvPr>
          <p:cNvSpPr/>
          <p:nvPr/>
        </p:nvSpPr>
        <p:spPr>
          <a:xfrm>
            <a:off x="0" y="0"/>
            <a:ext cx="101600" cy="6857999"/>
          </a:xfrm>
          <a:prstGeom prst="rect">
            <a:avLst/>
          </a:prstGeom>
          <a:solidFill>
            <a:srgbClr val="DB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44B91-5909-4E58-A6EC-4443D5E6A8AB}"/>
              </a:ext>
            </a:extLst>
          </p:cNvPr>
          <p:cNvSpPr/>
          <p:nvPr/>
        </p:nvSpPr>
        <p:spPr>
          <a:xfrm>
            <a:off x="208569" y="5803337"/>
            <a:ext cx="973460" cy="886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072A6D-2444-476D-8AB2-C647B18EEEB7}"/>
              </a:ext>
            </a:extLst>
          </p:cNvPr>
          <p:cNvSpPr txBox="1"/>
          <p:nvPr/>
        </p:nvSpPr>
        <p:spPr>
          <a:xfrm>
            <a:off x="490060" y="331048"/>
            <a:ext cx="62484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12D2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Assystem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 the UK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12D2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1B5037-4F65-423F-A1AD-D94ACE99EC33}"/>
              </a:ext>
            </a:extLst>
          </p:cNvPr>
          <p:cNvSpPr/>
          <p:nvPr/>
        </p:nvSpPr>
        <p:spPr>
          <a:xfrm>
            <a:off x="101600" y="1790164"/>
            <a:ext cx="1992928" cy="199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BFDA556-0903-4AC2-B242-A666A64294AD}"/>
              </a:ext>
            </a:extLst>
          </p:cNvPr>
          <p:cNvSpPr txBox="1"/>
          <p:nvPr/>
        </p:nvSpPr>
        <p:spPr>
          <a:xfrm>
            <a:off x="606390" y="2003887"/>
            <a:ext cx="1392448" cy="2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300">
                <a:solidFill>
                  <a:srgbClr val="DB19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Decommissioning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589478A-E228-46E2-B9C5-16DBC619717C}"/>
              </a:ext>
            </a:extLst>
          </p:cNvPr>
          <p:cNvCxnSpPr>
            <a:cxnSpLocks/>
          </p:cNvCxnSpPr>
          <p:nvPr/>
        </p:nvCxnSpPr>
        <p:spPr>
          <a:xfrm>
            <a:off x="101600" y="1790164"/>
            <a:ext cx="1992928" cy="0"/>
          </a:xfrm>
          <a:prstGeom prst="line">
            <a:avLst/>
          </a:prstGeom>
          <a:ln w="25400" cap="flat">
            <a:solidFill>
              <a:srgbClr val="E12D2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6376CF5-13D2-4ED9-993D-E7892D3C4825}"/>
              </a:ext>
            </a:extLst>
          </p:cNvPr>
          <p:cNvSpPr/>
          <p:nvPr/>
        </p:nvSpPr>
        <p:spPr>
          <a:xfrm>
            <a:off x="2181712" y="1790164"/>
            <a:ext cx="1992928" cy="199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A6E3D65-ADC2-4AAE-BCB6-DEA5A86C4ADA}"/>
              </a:ext>
            </a:extLst>
          </p:cNvPr>
          <p:cNvSpPr txBox="1"/>
          <p:nvPr/>
        </p:nvSpPr>
        <p:spPr>
          <a:xfrm>
            <a:off x="2483305" y="2003887"/>
            <a:ext cx="1392448" cy="2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300">
                <a:solidFill>
                  <a:srgbClr val="DB19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New Build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564AECA-5730-40CC-B609-151FF94F70C9}"/>
              </a:ext>
            </a:extLst>
          </p:cNvPr>
          <p:cNvCxnSpPr>
            <a:cxnSpLocks/>
          </p:cNvCxnSpPr>
          <p:nvPr/>
        </p:nvCxnSpPr>
        <p:spPr>
          <a:xfrm>
            <a:off x="2181712" y="1790164"/>
            <a:ext cx="1992928" cy="0"/>
          </a:xfrm>
          <a:prstGeom prst="line">
            <a:avLst/>
          </a:prstGeom>
          <a:ln w="254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4748FD95-65A9-4B78-9FE1-C83304BD9324}"/>
              </a:ext>
            </a:extLst>
          </p:cNvPr>
          <p:cNvSpPr/>
          <p:nvPr/>
        </p:nvSpPr>
        <p:spPr>
          <a:xfrm>
            <a:off x="101600" y="3904714"/>
            <a:ext cx="1992928" cy="199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BF37AF7-7D8C-4526-BE44-A178396250F3}"/>
              </a:ext>
            </a:extLst>
          </p:cNvPr>
          <p:cNvSpPr txBox="1"/>
          <p:nvPr/>
        </p:nvSpPr>
        <p:spPr>
          <a:xfrm>
            <a:off x="92081" y="4107187"/>
            <a:ext cx="1724394" cy="2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300">
                <a:solidFill>
                  <a:srgbClr val="DB19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SMR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2ED6EA9-F017-43E4-8FE4-6FAFAA3C4FB8}"/>
              </a:ext>
            </a:extLst>
          </p:cNvPr>
          <p:cNvCxnSpPr>
            <a:cxnSpLocks/>
          </p:cNvCxnSpPr>
          <p:nvPr/>
        </p:nvCxnSpPr>
        <p:spPr>
          <a:xfrm>
            <a:off x="101600" y="3904714"/>
            <a:ext cx="1992928" cy="0"/>
          </a:xfrm>
          <a:prstGeom prst="line">
            <a:avLst/>
          </a:prstGeom>
          <a:ln w="25400" cap="flat">
            <a:solidFill>
              <a:srgbClr val="DB192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6DB60D26-B0C9-4F0A-B002-FF1451BDF13F}"/>
              </a:ext>
            </a:extLst>
          </p:cNvPr>
          <p:cNvSpPr/>
          <p:nvPr/>
        </p:nvSpPr>
        <p:spPr>
          <a:xfrm>
            <a:off x="2181712" y="3904714"/>
            <a:ext cx="1992928" cy="199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45CEAA-5BDF-4628-98DB-D4285FBF2FD8}"/>
              </a:ext>
            </a:extLst>
          </p:cNvPr>
          <p:cNvSpPr txBox="1"/>
          <p:nvPr/>
        </p:nvSpPr>
        <p:spPr>
          <a:xfrm>
            <a:off x="2170889" y="4107187"/>
            <a:ext cx="1756028" cy="2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300">
                <a:solidFill>
                  <a:srgbClr val="DB19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Fusion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981CEE6-42CB-4F21-B595-06540CC69447}"/>
              </a:ext>
            </a:extLst>
          </p:cNvPr>
          <p:cNvCxnSpPr>
            <a:cxnSpLocks/>
          </p:cNvCxnSpPr>
          <p:nvPr/>
        </p:nvCxnSpPr>
        <p:spPr>
          <a:xfrm>
            <a:off x="2181712" y="3904714"/>
            <a:ext cx="1992928" cy="0"/>
          </a:xfrm>
          <a:prstGeom prst="line">
            <a:avLst/>
          </a:prstGeom>
          <a:ln w="254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6CF9485D-EBBD-4399-9124-668A4BC2A9D8}"/>
              </a:ext>
            </a:extLst>
          </p:cNvPr>
          <p:cNvSpPr/>
          <p:nvPr/>
        </p:nvSpPr>
        <p:spPr>
          <a:xfrm>
            <a:off x="4261823" y="3904714"/>
            <a:ext cx="1992928" cy="199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495877EF-26E6-4BCD-9308-449761411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0309" y="3964170"/>
            <a:ext cx="416260" cy="41626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51492AB2-08E5-4CDE-8334-39805FF5E096}"/>
              </a:ext>
            </a:extLst>
          </p:cNvPr>
          <p:cNvSpPr txBox="1"/>
          <p:nvPr/>
        </p:nvSpPr>
        <p:spPr>
          <a:xfrm>
            <a:off x="4493493" y="4107187"/>
            <a:ext cx="1392448" cy="2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300" err="1">
                <a:solidFill>
                  <a:srgbClr val="DB19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Defence</a:t>
            </a:r>
            <a:endParaRPr lang="en-US" sz="1300">
              <a:solidFill>
                <a:srgbClr val="DB19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92E55FB-CD83-4F98-96AD-9BCEB78B956E}"/>
              </a:ext>
            </a:extLst>
          </p:cNvPr>
          <p:cNvCxnSpPr>
            <a:cxnSpLocks/>
          </p:cNvCxnSpPr>
          <p:nvPr/>
        </p:nvCxnSpPr>
        <p:spPr>
          <a:xfrm>
            <a:off x="4261823" y="3904714"/>
            <a:ext cx="1992928" cy="0"/>
          </a:xfrm>
          <a:prstGeom prst="line">
            <a:avLst/>
          </a:prstGeom>
          <a:ln w="25400" cap="flat">
            <a:solidFill>
              <a:srgbClr val="DB192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Graphic 63">
            <a:extLst>
              <a:ext uri="{FF2B5EF4-FFF2-40B4-BE49-F238E27FC236}">
                <a16:creationId xmlns:a16="http://schemas.microsoft.com/office/drawing/2014/main" id="{3FAB65C4-3DB9-4544-8BDD-B75D7246D5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845" y="3988488"/>
            <a:ext cx="448032" cy="424645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A23D2ADC-EE57-4CB1-902B-4560F3FDB1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87719" y="1900559"/>
            <a:ext cx="373360" cy="353871"/>
          </a:xfrm>
          <a:prstGeom prst="rect">
            <a:avLst/>
          </a:prstGeom>
        </p:spPr>
      </p:pic>
      <p:pic>
        <p:nvPicPr>
          <p:cNvPr id="87" name="Graphic 63">
            <a:extLst>
              <a:ext uri="{FF2B5EF4-FFF2-40B4-BE49-F238E27FC236}">
                <a16:creationId xmlns:a16="http://schemas.microsoft.com/office/drawing/2014/main" id="{84B2288F-6702-4AFC-89C8-F7E759E4CD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0153" y="1971673"/>
            <a:ext cx="312245" cy="212894"/>
          </a:xfrm>
          <a:prstGeom prst="rect">
            <a:avLst/>
          </a:prstGeom>
        </p:spPr>
      </p:pic>
      <p:pic>
        <p:nvPicPr>
          <p:cNvPr id="88" name="Graphic 61">
            <a:extLst>
              <a:ext uri="{FF2B5EF4-FFF2-40B4-BE49-F238E27FC236}">
                <a16:creationId xmlns:a16="http://schemas.microsoft.com/office/drawing/2014/main" id="{8DB7C5D6-3A4B-4CE5-BDEC-42E738A7F9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32054" y="3988487"/>
            <a:ext cx="364870" cy="4583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1B730D-3A10-437E-BBD1-47EC3C4152DE}"/>
              </a:ext>
            </a:extLst>
          </p:cNvPr>
          <p:cNvSpPr txBox="1"/>
          <p:nvPr/>
        </p:nvSpPr>
        <p:spPr>
          <a:xfrm>
            <a:off x="220153" y="2254430"/>
            <a:ext cx="1813576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GB" sz="1000">
                <a:latin typeface="Segoe UI Semibold" panose="020B0702040204020203" pitchFamily="34" charset="0"/>
                <a:cs typeface="Segoe UI Semibold" panose="020B0702040204020203" pitchFamily="34" charset="0"/>
              </a:rPr>
              <a:t>Sellafield DSA (AXIOM): £1.5 Billion 15-year design, engineering and PM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GB" sz="1000">
                <a:latin typeface="Segoe UI Semibold" panose="020B0702040204020203" pitchFamily="34" charset="0"/>
                <a:cs typeface="Segoe UI Semibold" panose="020B0702040204020203" pitchFamily="34" charset="0"/>
              </a:rPr>
              <a:t>End to end Waste faciality development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GB" sz="1000">
                <a:latin typeface="Segoe UI Semibold" panose="020B0702040204020203" pitchFamily="34" charset="0"/>
                <a:cs typeface="Segoe UI Semibold" panose="020B0702040204020203" pitchFamily="34" charset="0"/>
              </a:rPr>
              <a:t>Preparation to EDF AGR Transition 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GB" sz="1000">
                <a:latin typeface="Segoe UI Semibold" panose="020B0702040204020203" pitchFamily="34" charset="0"/>
                <a:cs typeface="Segoe UI Semibold" panose="020B0702040204020203" pitchFamily="34" charset="0"/>
              </a:rPr>
              <a:t>Strategic Advisor to NDA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GB" sz="10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42F92DB-CC9F-4F1B-8B92-D1C86B8A9492}"/>
              </a:ext>
            </a:extLst>
          </p:cNvPr>
          <p:cNvSpPr txBox="1"/>
          <p:nvPr/>
        </p:nvSpPr>
        <p:spPr>
          <a:xfrm>
            <a:off x="2318029" y="2247070"/>
            <a:ext cx="1813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000">
                <a:latin typeface="Segoe UI Semibold" panose="020B0702040204020203" pitchFamily="34" charset="0"/>
                <a:cs typeface="Segoe UI Semibold" panose="020B0702040204020203" pitchFamily="34" charset="0"/>
              </a:rPr>
              <a:t>Tier 1 provider of engineering expertise, commissioning support, PM and quality for the construction of HPC.</a:t>
            </a:r>
          </a:p>
          <a:p>
            <a:endParaRPr lang="en-GB" sz="10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E52C47B-BF7D-4892-8E37-C7548D5356F9}"/>
              </a:ext>
            </a:extLst>
          </p:cNvPr>
          <p:cNvSpPr txBox="1"/>
          <p:nvPr/>
        </p:nvSpPr>
        <p:spPr>
          <a:xfrm>
            <a:off x="220153" y="4488941"/>
            <a:ext cx="1813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000">
                <a:latin typeface="Segoe UI Semibold" panose="020B0702040204020203" pitchFamily="34" charset="0"/>
                <a:cs typeface="Segoe UI Semibold" panose="020B0702040204020203" pitchFamily="34" charset="0"/>
              </a:rPr>
              <a:t>Engineering, digital and project management support for design of primary components.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B3C8FCF-58EA-40D8-8354-E5515F4AC422}"/>
              </a:ext>
            </a:extLst>
          </p:cNvPr>
          <p:cNvSpPr txBox="1"/>
          <p:nvPr/>
        </p:nvSpPr>
        <p:spPr>
          <a:xfrm>
            <a:off x="4306774" y="4484456"/>
            <a:ext cx="181357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GB" sz="1000">
                <a:latin typeface="Segoe UI Semibold" panose="020B0702040204020203" pitchFamily="34" charset="0"/>
                <a:cs typeface="Segoe UI Semibold" panose="020B0702040204020203" pitchFamily="34" charset="0"/>
              </a:rPr>
              <a:t>Design and engineering support to Rolls-Royce, DIO and Babcock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GB" sz="1000">
                <a:latin typeface="Segoe UI Semibold" panose="020B0702040204020203" pitchFamily="34" charset="0"/>
                <a:cs typeface="Segoe UI Semibold" panose="020B0702040204020203" pitchFamily="34" charset="0"/>
              </a:rPr>
              <a:t>AWE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9EDBD65-722C-4DEA-85DA-88BA84E69625}"/>
              </a:ext>
            </a:extLst>
          </p:cNvPr>
          <p:cNvSpPr txBox="1"/>
          <p:nvPr/>
        </p:nvSpPr>
        <p:spPr>
          <a:xfrm>
            <a:off x="2235199" y="4476493"/>
            <a:ext cx="18135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GB" sz="1000">
                <a:latin typeface="Segoe UI Semibold" panose="020B0702040204020203" pitchFamily="34" charset="0"/>
                <a:cs typeface="Segoe UI Semibold" panose="020B0702040204020203" pitchFamily="34" charset="0"/>
              </a:rPr>
              <a:t>Engineering Design Services Framework: Design and engineering support to the STEP programme through UKAEA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GB" sz="1000" b="1" cap="all">
                <a:latin typeface="Segoe UI Semibold" panose="020B0702040204020203" pitchFamily="34" charset="0"/>
                <a:ea typeface="+mn-lt"/>
                <a:cs typeface="Segoe UI Semibold" panose="020B0702040204020203" pitchFamily="34" charset="0"/>
              </a:rPr>
              <a:t>CCFE: </a:t>
            </a:r>
            <a:r>
              <a:rPr lang="en-GB" sz="1000" cap="all">
                <a:latin typeface="Segoe UI Semibold" panose="020B0702040204020203" pitchFamily="34" charset="0"/>
                <a:ea typeface="+mn-lt"/>
                <a:cs typeface="Segoe UI Semibold" panose="020B0702040204020203" pitchFamily="34" charset="0"/>
              </a:rPr>
              <a:t>race PROJECT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GB" sz="1000" cap="all" err="1">
                <a:latin typeface="Segoe UI Semibold" panose="020B0702040204020203" pitchFamily="34" charset="0"/>
                <a:ea typeface="+mn-lt"/>
                <a:cs typeface="Segoe UI Semibold" panose="020B0702040204020203" pitchFamily="34" charset="0"/>
              </a:rPr>
              <a:t>iter</a:t>
            </a:r>
            <a:endParaRPr lang="en-GB" sz="10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GB" sz="10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0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3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73CF2DF-9C6E-438F-A3F3-CC19E1B22BA3}"/>
              </a:ext>
            </a:extLst>
          </p:cNvPr>
          <p:cNvGrpSpPr/>
          <p:nvPr/>
        </p:nvGrpSpPr>
        <p:grpSpPr>
          <a:xfrm>
            <a:off x="0" y="-1"/>
            <a:ext cx="12192000" cy="6858000"/>
            <a:chOff x="0" y="0"/>
            <a:chExt cx="12192000" cy="6858000"/>
          </a:xfrm>
        </p:grpSpPr>
        <p:pic>
          <p:nvPicPr>
            <p:cNvPr id="26" name="Picture 25" descr="A picture containing sky, outdoor, city, nature&#10;&#10;Description automatically generated">
              <a:extLst>
                <a:ext uri="{FF2B5EF4-FFF2-40B4-BE49-F238E27FC236}">
                  <a16:creationId xmlns:a16="http://schemas.microsoft.com/office/drawing/2014/main" id="{C82FE1AF-7BE5-46E4-A52D-98EC2ED20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F066A62E-0C7A-4717-B76A-190FE0561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alphaModFix amt="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418504" cy="376935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04EE789-F9BD-43AC-A548-F77366D27654}"/>
              </a:ext>
            </a:extLst>
          </p:cNvPr>
          <p:cNvGrpSpPr/>
          <p:nvPr/>
        </p:nvGrpSpPr>
        <p:grpSpPr>
          <a:xfrm>
            <a:off x="101600" y="0"/>
            <a:ext cx="3854667" cy="6858000"/>
            <a:chOff x="101600" y="0"/>
            <a:chExt cx="3854667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6B9201D-0AA6-4B99-A63F-C96D4F1BE43E}"/>
                </a:ext>
              </a:extLst>
            </p:cNvPr>
            <p:cNvSpPr/>
            <p:nvPr/>
          </p:nvSpPr>
          <p:spPr>
            <a:xfrm>
              <a:off x="101600" y="0"/>
              <a:ext cx="3854667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6ABEF4-FBEB-4702-8DF0-863C489BFFA5}"/>
                </a:ext>
              </a:extLst>
            </p:cNvPr>
            <p:cNvGrpSpPr/>
            <p:nvPr/>
          </p:nvGrpSpPr>
          <p:grpSpPr>
            <a:xfrm>
              <a:off x="695324" y="1068144"/>
              <a:ext cx="2748426" cy="1377272"/>
              <a:chOff x="695324" y="-67923"/>
              <a:chExt cx="2748426" cy="137727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71E4F5-5DB2-4162-9D23-3833A25B2185}"/>
                  </a:ext>
                </a:extLst>
              </p:cNvPr>
              <p:cNvSpPr txBox="1"/>
              <p:nvPr/>
            </p:nvSpPr>
            <p:spPr>
              <a:xfrm>
                <a:off x="695324" y="379992"/>
                <a:ext cx="2617857" cy="929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GB" sz="1400">
                    <a:latin typeface="Segoe UI" panose="020B0502040204020203" pitchFamily="34" charset="0"/>
                    <a:cs typeface="Segoe UI" panose="020B0502040204020203" pitchFamily="34" charset="0"/>
                  </a:rPr>
                  <a:t>”To deliver safe, sustainable and publicly acceptable solutions to the challenge of nuclear clean-up and waste management”.</a:t>
                </a:r>
                <a:endParaRPr lang="en-US" sz="14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2E2564-8789-4048-8165-C6902F27E096}"/>
                  </a:ext>
                </a:extLst>
              </p:cNvPr>
              <p:cNvSpPr txBox="1"/>
              <p:nvPr/>
            </p:nvSpPr>
            <p:spPr>
              <a:xfrm>
                <a:off x="695325" y="-67923"/>
                <a:ext cx="2748425" cy="280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b="1">
                    <a:solidFill>
                      <a:srgbClr val="DB192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NDA Mission.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7F3263-8689-452C-9A81-5B0005EEFC6E}"/>
              </a:ext>
            </a:extLst>
          </p:cNvPr>
          <p:cNvSpPr txBox="1"/>
          <p:nvPr/>
        </p:nvSpPr>
        <p:spPr>
          <a:xfrm>
            <a:off x="695324" y="390489"/>
            <a:ext cx="83484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>
                <a:solidFill>
                  <a:srgbClr val="DB1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>
                <a:latin typeface="Segoe UI" panose="020B0502040204020203" pitchFamily="34" charset="0"/>
                <a:cs typeface="Segoe UI" panose="020B0502040204020203" pitchFamily="34" charset="0"/>
              </a:rPr>
              <a:t>Market</a:t>
            </a:r>
            <a:r>
              <a:rPr lang="en-US" sz="2400" b="1">
                <a:solidFill>
                  <a:srgbClr val="DB1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29554C-A91B-4DB3-AB12-1BF83DBEC74B}"/>
              </a:ext>
            </a:extLst>
          </p:cNvPr>
          <p:cNvSpPr/>
          <p:nvPr/>
        </p:nvSpPr>
        <p:spPr>
          <a:xfrm>
            <a:off x="0" y="0"/>
            <a:ext cx="101600" cy="6857999"/>
          </a:xfrm>
          <a:prstGeom prst="rect">
            <a:avLst/>
          </a:prstGeom>
          <a:solidFill>
            <a:srgbClr val="DB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954D3A-6AD0-4359-9BA4-E273DC23BAFF}"/>
              </a:ext>
            </a:extLst>
          </p:cNvPr>
          <p:cNvGrpSpPr/>
          <p:nvPr/>
        </p:nvGrpSpPr>
        <p:grpSpPr>
          <a:xfrm>
            <a:off x="8418504" y="2281147"/>
            <a:ext cx="3773497" cy="2286000"/>
            <a:chOff x="8418504" y="2281147"/>
            <a:chExt cx="3773497" cy="2286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327296F-2383-447B-8B5F-83F5A47584E9}"/>
                </a:ext>
              </a:extLst>
            </p:cNvPr>
            <p:cNvSpPr/>
            <p:nvPr/>
          </p:nvSpPr>
          <p:spPr>
            <a:xfrm>
              <a:off x="8418506" y="2281147"/>
              <a:ext cx="3773495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5DAA367-E1E1-4318-8827-25AB7CD81B68}"/>
                </a:ext>
              </a:extLst>
            </p:cNvPr>
            <p:cNvCxnSpPr>
              <a:cxnSpLocks/>
            </p:cNvCxnSpPr>
            <p:nvPr/>
          </p:nvCxnSpPr>
          <p:spPr>
            <a:xfrm>
              <a:off x="8418504" y="2286000"/>
              <a:ext cx="3773496" cy="0"/>
            </a:xfrm>
            <a:prstGeom prst="line">
              <a:avLst/>
            </a:prstGeom>
            <a:ln w="3175" cap="flat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298123D-4C13-4F30-B43C-7BE75B42BF60}"/>
                </a:ext>
              </a:extLst>
            </p:cNvPr>
            <p:cNvCxnSpPr>
              <a:cxnSpLocks/>
            </p:cNvCxnSpPr>
            <p:nvPr/>
          </p:nvCxnSpPr>
          <p:spPr>
            <a:xfrm>
              <a:off x="8418506" y="2281147"/>
              <a:ext cx="0" cy="2281147"/>
            </a:xfrm>
            <a:prstGeom prst="line">
              <a:avLst/>
            </a:prstGeom>
            <a:ln w="317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aphique 747">
              <a:extLst>
                <a:ext uri="{FF2B5EF4-FFF2-40B4-BE49-F238E27FC236}">
                  <a16:creationId xmlns:a16="http://schemas.microsoft.com/office/drawing/2014/main" id="{79014920-3A00-4804-AECF-1599EF8C3AE9}"/>
                </a:ext>
              </a:extLst>
            </p:cNvPr>
            <p:cNvGrpSpPr/>
            <p:nvPr/>
          </p:nvGrpSpPr>
          <p:grpSpPr>
            <a:xfrm>
              <a:off x="8517997" y="3312168"/>
              <a:ext cx="233662" cy="233662"/>
              <a:chOff x="9744385" y="5477538"/>
              <a:chExt cx="304800" cy="304800"/>
            </a:xfrm>
          </p:grpSpPr>
          <p:sp>
            <p:nvSpPr>
              <p:cNvPr id="81" name="Forme libre : forme 513">
                <a:extLst>
                  <a:ext uri="{FF2B5EF4-FFF2-40B4-BE49-F238E27FC236}">
                    <a16:creationId xmlns:a16="http://schemas.microsoft.com/office/drawing/2014/main" id="{26EEBED1-E6DB-43E3-B346-A60A70E42444}"/>
                  </a:ext>
                </a:extLst>
              </p:cNvPr>
              <p:cNvSpPr/>
              <p:nvPr/>
            </p:nvSpPr>
            <p:spPr>
              <a:xfrm>
                <a:off x="9953935" y="5648988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noFill/>
              <a:ln w="12700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2" name="Forme libre : forme 514">
                <a:extLst>
                  <a:ext uri="{FF2B5EF4-FFF2-40B4-BE49-F238E27FC236}">
                    <a16:creationId xmlns:a16="http://schemas.microsoft.com/office/drawing/2014/main" id="{D4596DCE-1502-4680-B8C5-958407EF3A6E}"/>
                  </a:ext>
                </a:extLst>
              </p:cNvPr>
              <p:cNvSpPr/>
              <p:nvPr/>
            </p:nvSpPr>
            <p:spPr>
              <a:xfrm>
                <a:off x="9782485" y="5648988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noFill/>
              <a:ln w="12700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3" name="Forme libre : forme 515">
                <a:extLst>
                  <a:ext uri="{FF2B5EF4-FFF2-40B4-BE49-F238E27FC236}">
                    <a16:creationId xmlns:a16="http://schemas.microsoft.com/office/drawing/2014/main" id="{2126B2CD-4D44-46ED-A242-645FDDCFDECD}"/>
                  </a:ext>
                </a:extLst>
              </p:cNvPr>
              <p:cNvSpPr/>
              <p:nvPr/>
            </p:nvSpPr>
            <p:spPr>
              <a:xfrm>
                <a:off x="9839635" y="5572788"/>
                <a:ext cx="114300" cy="38100"/>
              </a:xfrm>
              <a:custGeom>
                <a:avLst/>
                <a:gdLst>
                  <a:gd name="connsiteX0" fmla="*/ 114300 w 114300"/>
                  <a:gd name="connsiteY0" fmla="*/ 38100 h 38100"/>
                  <a:gd name="connsiteX1" fmla="*/ 114300 w 114300"/>
                  <a:gd name="connsiteY1" fmla="*/ 28737 h 38100"/>
                  <a:gd name="connsiteX2" fmla="*/ 104937 w 114300"/>
                  <a:gd name="connsiteY2" fmla="*/ 12306 h 38100"/>
                  <a:gd name="connsiteX3" fmla="*/ 57150 w 114300"/>
                  <a:gd name="connsiteY3" fmla="*/ 0 h 38100"/>
                  <a:gd name="connsiteX4" fmla="*/ 9277 w 114300"/>
                  <a:gd name="connsiteY4" fmla="*/ 12268 h 38100"/>
                  <a:gd name="connsiteX5" fmla="*/ 0 w 114300"/>
                  <a:gd name="connsiteY5" fmla="*/ 28642 h 38100"/>
                  <a:gd name="connsiteX6" fmla="*/ 0 w 114300"/>
                  <a:gd name="connsiteY6" fmla="*/ 38100 h 38100"/>
                  <a:gd name="connsiteX7" fmla="*/ 114300 w 114300"/>
                  <a:gd name="connsiteY7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38100">
                    <a:moveTo>
                      <a:pt x="114300" y="38100"/>
                    </a:moveTo>
                    <a:lnTo>
                      <a:pt x="114300" y="28737"/>
                    </a:lnTo>
                    <a:cubicBezTo>
                      <a:pt x="114300" y="21974"/>
                      <a:pt x="110757" y="15754"/>
                      <a:pt x="104937" y="12306"/>
                    </a:cubicBezTo>
                    <a:cubicBezTo>
                      <a:pt x="95669" y="6829"/>
                      <a:pt x="79610" y="0"/>
                      <a:pt x="57150" y="0"/>
                    </a:cubicBezTo>
                    <a:cubicBezTo>
                      <a:pt x="34404" y="0"/>
                      <a:pt x="18440" y="6791"/>
                      <a:pt x="9277" y="12268"/>
                    </a:cubicBezTo>
                    <a:cubicBezTo>
                      <a:pt x="3505" y="15716"/>
                      <a:pt x="0" y="21917"/>
                      <a:pt x="0" y="28642"/>
                    </a:cubicBezTo>
                    <a:lnTo>
                      <a:pt x="0" y="38100"/>
                    </a:lnTo>
                    <a:lnTo>
                      <a:pt x="114300" y="381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" name="Forme libre : forme 516">
                <a:extLst>
                  <a:ext uri="{FF2B5EF4-FFF2-40B4-BE49-F238E27FC236}">
                    <a16:creationId xmlns:a16="http://schemas.microsoft.com/office/drawing/2014/main" id="{7D9D0B06-9C4A-49A7-93F6-A01874DD16D1}"/>
                  </a:ext>
                </a:extLst>
              </p:cNvPr>
              <p:cNvSpPr/>
              <p:nvPr/>
            </p:nvSpPr>
            <p:spPr>
              <a:xfrm>
                <a:off x="9753910" y="5734713"/>
                <a:ext cx="114300" cy="38100"/>
              </a:xfrm>
              <a:custGeom>
                <a:avLst/>
                <a:gdLst>
                  <a:gd name="connsiteX0" fmla="*/ 114300 w 114300"/>
                  <a:gd name="connsiteY0" fmla="*/ 38100 h 38100"/>
                  <a:gd name="connsiteX1" fmla="*/ 114300 w 114300"/>
                  <a:gd name="connsiteY1" fmla="*/ 28737 h 38100"/>
                  <a:gd name="connsiteX2" fmla="*/ 104937 w 114300"/>
                  <a:gd name="connsiteY2" fmla="*/ 12306 h 38100"/>
                  <a:gd name="connsiteX3" fmla="*/ 57150 w 114300"/>
                  <a:gd name="connsiteY3" fmla="*/ 0 h 38100"/>
                  <a:gd name="connsiteX4" fmla="*/ 9277 w 114300"/>
                  <a:gd name="connsiteY4" fmla="*/ 12268 h 38100"/>
                  <a:gd name="connsiteX5" fmla="*/ 0 w 114300"/>
                  <a:gd name="connsiteY5" fmla="*/ 28642 h 38100"/>
                  <a:gd name="connsiteX6" fmla="*/ 0 w 114300"/>
                  <a:gd name="connsiteY6" fmla="*/ 38100 h 38100"/>
                  <a:gd name="connsiteX7" fmla="*/ 114300 w 114300"/>
                  <a:gd name="connsiteY7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38100">
                    <a:moveTo>
                      <a:pt x="114300" y="38100"/>
                    </a:moveTo>
                    <a:lnTo>
                      <a:pt x="114300" y="28737"/>
                    </a:lnTo>
                    <a:cubicBezTo>
                      <a:pt x="114300" y="21974"/>
                      <a:pt x="110757" y="15754"/>
                      <a:pt x="104937" y="12306"/>
                    </a:cubicBezTo>
                    <a:cubicBezTo>
                      <a:pt x="95669" y="6829"/>
                      <a:pt x="79610" y="0"/>
                      <a:pt x="57150" y="0"/>
                    </a:cubicBezTo>
                    <a:cubicBezTo>
                      <a:pt x="34404" y="0"/>
                      <a:pt x="18440" y="6791"/>
                      <a:pt x="9277" y="12268"/>
                    </a:cubicBezTo>
                    <a:cubicBezTo>
                      <a:pt x="3505" y="15716"/>
                      <a:pt x="0" y="21917"/>
                      <a:pt x="0" y="28642"/>
                    </a:cubicBezTo>
                    <a:lnTo>
                      <a:pt x="0" y="38100"/>
                    </a:lnTo>
                    <a:lnTo>
                      <a:pt x="114300" y="381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" name="Forme libre : forme 517">
                <a:extLst>
                  <a:ext uri="{FF2B5EF4-FFF2-40B4-BE49-F238E27FC236}">
                    <a16:creationId xmlns:a16="http://schemas.microsoft.com/office/drawing/2014/main" id="{FE212956-FC01-424A-9A8E-A0517B1184E5}"/>
                  </a:ext>
                </a:extLst>
              </p:cNvPr>
              <p:cNvSpPr/>
              <p:nvPr/>
            </p:nvSpPr>
            <p:spPr>
              <a:xfrm>
                <a:off x="9925360" y="5734713"/>
                <a:ext cx="114300" cy="38100"/>
              </a:xfrm>
              <a:custGeom>
                <a:avLst/>
                <a:gdLst>
                  <a:gd name="connsiteX0" fmla="*/ 114300 w 114300"/>
                  <a:gd name="connsiteY0" fmla="*/ 38100 h 38100"/>
                  <a:gd name="connsiteX1" fmla="*/ 114300 w 114300"/>
                  <a:gd name="connsiteY1" fmla="*/ 28737 h 38100"/>
                  <a:gd name="connsiteX2" fmla="*/ 104937 w 114300"/>
                  <a:gd name="connsiteY2" fmla="*/ 12306 h 38100"/>
                  <a:gd name="connsiteX3" fmla="*/ 57150 w 114300"/>
                  <a:gd name="connsiteY3" fmla="*/ 0 h 38100"/>
                  <a:gd name="connsiteX4" fmla="*/ 9277 w 114300"/>
                  <a:gd name="connsiteY4" fmla="*/ 12268 h 38100"/>
                  <a:gd name="connsiteX5" fmla="*/ 0 w 114300"/>
                  <a:gd name="connsiteY5" fmla="*/ 28642 h 38100"/>
                  <a:gd name="connsiteX6" fmla="*/ 0 w 114300"/>
                  <a:gd name="connsiteY6" fmla="*/ 38100 h 38100"/>
                  <a:gd name="connsiteX7" fmla="*/ 114300 w 114300"/>
                  <a:gd name="connsiteY7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38100">
                    <a:moveTo>
                      <a:pt x="114300" y="38100"/>
                    </a:moveTo>
                    <a:lnTo>
                      <a:pt x="114300" y="28737"/>
                    </a:lnTo>
                    <a:cubicBezTo>
                      <a:pt x="114300" y="21974"/>
                      <a:pt x="110757" y="15754"/>
                      <a:pt x="104937" y="12306"/>
                    </a:cubicBezTo>
                    <a:cubicBezTo>
                      <a:pt x="95669" y="6829"/>
                      <a:pt x="79610" y="0"/>
                      <a:pt x="57150" y="0"/>
                    </a:cubicBezTo>
                    <a:cubicBezTo>
                      <a:pt x="34404" y="0"/>
                      <a:pt x="18440" y="6791"/>
                      <a:pt x="9277" y="12268"/>
                    </a:cubicBezTo>
                    <a:cubicBezTo>
                      <a:pt x="3505" y="15716"/>
                      <a:pt x="0" y="21917"/>
                      <a:pt x="0" y="28642"/>
                    </a:cubicBezTo>
                    <a:lnTo>
                      <a:pt x="0" y="38100"/>
                    </a:lnTo>
                    <a:lnTo>
                      <a:pt x="114300" y="381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6" name="Forme libre : forme 518">
                <a:extLst>
                  <a:ext uri="{FF2B5EF4-FFF2-40B4-BE49-F238E27FC236}">
                    <a16:creationId xmlns:a16="http://schemas.microsoft.com/office/drawing/2014/main" id="{C0F49531-3C01-4526-B9EC-DC07F9606C7C}"/>
                  </a:ext>
                </a:extLst>
              </p:cNvPr>
              <p:cNvSpPr/>
              <p:nvPr/>
            </p:nvSpPr>
            <p:spPr>
              <a:xfrm>
                <a:off x="9868210" y="5487063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noFill/>
              <a:ln w="12700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1E63BD-6901-4637-94C4-1BA9F6A0737B}"/>
              </a:ext>
            </a:extLst>
          </p:cNvPr>
          <p:cNvGrpSpPr/>
          <p:nvPr/>
        </p:nvGrpSpPr>
        <p:grpSpPr>
          <a:xfrm>
            <a:off x="8418506" y="0"/>
            <a:ext cx="3773495" cy="2286000"/>
            <a:chOff x="8418506" y="0"/>
            <a:chExt cx="3773495" cy="2286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A4C05D-B0CE-4EE4-A414-90BE996F0F8E}"/>
                </a:ext>
              </a:extLst>
            </p:cNvPr>
            <p:cNvSpPr/>
            <p:nvPr/>
          </p:nvSpPr>
          <p:spPr>
            <a:xfrm>
              <a:off x="8418506" y="0"/>
              <a:ext cx="3773495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D13EFE-DD5B-47DB-97EA-5AE74240744D}"/>
                </a:ext>
              </a:extLst>
            </p:cNvPr>
            <p:cNvCxnSpPr>
              <a:cxnSpLocks/>
            </p:cNvCxnSpPr>
            <p:nvPr/>
          </p:nvCxnSpPr>
          <p:spPr>
            <a:xfrm>
              <a:off x="8418506" y="0"/>
              <a:ext cx="0" cy="2281147"/>
            </a:xfrm>
            <a:prstGeom prst="line">
              <a:avLst/>
            </a:prstGeom>
            <a:ln w="31750" cap="flat">
              <a:solidFill>
                <a:srgbClr val="E12D2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aphique 217">
              <a:extLst>
                <a:ext uri="{FF2B5EF4-FFF2-40B4-BE49-F238E27FC236}">
                  <a16:creationId xmlns:a16="http://schemas.microsoft.com/office/drawing/2014/main" id="{BFDF4EB1-7538-4427-B884-C141ECBDE7D9}"/>
                </a:ext>
              </a:extLst>
            </p:cNvPr>
            <p:cNvGrpSpPr/>
            <p:nvPr/>
          </p:nvGrpSpPr>
          <p:grpSpPr>
            <a:xfrm>
              <a:off x="8517997" y="1026170"/>
              <a:ext cx="233662" cy="233662"/>
              <a:chOff x="10808685" y="2714365"/>
              <a:chExt cx="304800" cy="304800"/>
            </a:xfrm>
          </p:grpSpPr>
          <p:sp>
            <p:nvSpPr>
              <p:cNvPr id="88" name="Forme libre : forme 472">
                <a:extLst>
                  <a:ext uri="{FF2B5EF4-FFF2-40B4-BE49-F238E27FC236}">
                    <a16:creationId xmlns:a16="http://schemas.microsoft.com/office/drawing/2014/main" id="{148B2995-C152-48C6-9A7F-89344AA41CD9}"/>
                  </a:ext>
                </a:extLst>
              </p:cNvPr>
              <p:cNvSpPr/>
              <p:nvPr/>
            </p:nvSpPr>
            <p:spPr>
              <a:xfrm>
                <a:off x="10818210" y="2761990"/>
                <a:ext cx="114300" cy="66675"/>
              </a:xfrm>
              <a:custGeom>
                <a:avLst/>
                <a:gdLst>
                  <a:gd name="connsiteX0" fmla="*/ 0 w 114300"/>
                  <a:gd name="connsiteY0" fmla="*/ 0 h 66675"/>
                  <a:gd name="connsiteX1" fmla="*/ 0 w 114300"/>
                  <a:gd name="connsiteY1" fmla="*/ 38100 h 66675"/>
                  <a:gd name="connsiteX2" fmla="*/ 57150 w 114300"/>
                  <a:gd name="connsiteY2" fmla="*/ 66675 h 66675"/>
                  <a:gd name="connsiteX3" fmla="*/ 114300 w 114300"/>
                  <a:gd name="connsiteY3" fmla="*/ 38100 h 66675"/>
                  <a:gd name="connsiteX4" fmla="*/ 114300 w 114300"/>
                  <a:gd name="connsiteY4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66675">
                    <a:moveTo>
                      <a:pt x="0" y="0"/>
                    </a:moveTo>
                    <a:lnTo>
                      <a:pt x="0" y="38100"/>
                    </a:lnTo>
                    <a:cubicBezTo>
                      <a:pt x="0" y="53883"/>
                      <a:pt x="25584" y="66675"/>
                      <a:pt x="57150" y="66675"/>
                    </a:cubicBezTo>
                    <a:cubicBezTo>
                      <a:pt x="88716" y="66675"/>
                      <a:pt x="114300" y="53883"/>
                      <a:pt x="114300" y="38100"/>
                    </a:cubicBezTo>
                    <a:lnTo>
                      <a:pt x="11430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" name="Forme libre : forme 473">
                <a:extLst>
                  <a:ext uri="{FF2B5EF4-FFF2-40B4-BE49-F238E27FC236}">
                    <a16:creationId xmlns:a16="http://schemas.microsoft.com/office/drawing/2014/main" id="{A46031F2-F7FA-4801-9CD3-E9DEBC7A757F}"/>
                  </a:ext>
                </a:extLst>
              </p:cNvPr>
              <p:cNvSpPr/>
              <p:nvPr/>
            </p:nvSpPr>
            <p:spPr>
              <a:xfrm>
                <a:off x="10818210" y="2800090"/>
                <a:ext cx="114300" cy="66675"/>
              </a:xfrm>
              <a:custGeom>
                <a:avLst/>
                <a:gdLst>
                  <a:gd name="connsiteX0" fmla="*/ 0 w 114300"/>
                  <a:gd name="connsiteY0" fmla="*/ 0 h 66675"/>
                  <a:gd name="connsiteX1" fmla="*/ 0 w 114300"/>
                  <a:gd name="connsiteY1" fmla="*/ 38100 h 66675"/>
                  <a:gd name="connsiteX2" fmla="*/ 57150 w 114300"/>
                  <a:gd name="connsiteY2" fmla="*/ 66675 h 66675"/>
                  <a:gd name="connsiteX3" fmla="*/ 114300 w 114300"/>
                  <a:gd name="connsiteY3" fmla="*/ 38100 h 66675"/>
                  <a:gd name="connsiteX4" fmla="*/ 114300 w 114300"/>
                  <a:gd name="connsiteY4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66675">
                    <a:moveTo>
                      <a:pt x="0" y="0"/>
                    </a:moveTo>
                    <a:lnTo>
                      <a:pt x="0" y="38100"/>
                    </a:lnTo>
                    <a:cubicBezTo>
                      <a:pt x="0" y="53883"/>
                      <a:pt x="25584" y="66675"/>
                      <a:pt x="57150" y="66675"/>
                    </a:cubicBezTo>
                    <a:cubicBezTo>
                      <a:pt x="88716" y="66675"/>
                      <a:pt x="114300" y="53883"/>
                      <a:pt x="114300" y="38100"/>
                    </a:cubicBezTo>
                    <a:lnTo>
                      <a:pt x="11430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" name="Forme libre : forme 474">
                <a:extLst>
                  <a:ext uri="{FF2B5EF4-FFF2-40B4-BE49-F238E27FC236}">
                    <a16:creationId xmlns:a16="http://schemas.microsoft.com/office/drawing/2014/main" id="{49E913FE-272F-482E-AAB2-8CA38901660D}"/>
                  </a:ext>
                </a:extLst>
              </p:cNvPr>
              <p:cNvSpPr/>
              <p:nvPr/>
            </p:nvSpPr>
            <p:spPr>
              <a:xfrm>
                <a:off x="10932510" y="2838190"/>
                <a:ext cx="9525" cy="28575"/>
              </a:xfrm>
              <a:custGeom>
                <a:avLst/>
                <a:gdLst>
                  <a:gd name="connsiteX0" fmla="*/ 0 w 0"/>
                  <a:gd name="connsiteY0" fmla="*/ 32395 h 28575"/>
                  <a:gd name="connsiteX1" fmla="*/ 0 w 0"/>
                  <a:gd name="connsiteY1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8575">
                    <a:moveTo>
                      <a:pt x="0" y="32395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Forme libre : forme 475">
                <a:extLst>
                  <a:ext uri="{FF2B5EF4-FFF2-40B4-BE49-F238E27FC236}">
                    <a16:creationId xmlns:a16="http://schemas.microsoft.com/office/drawing/2014/main" id="{EA43D078-6301-4477-A9F3-C8126F524F79}"/>
                  </a:ext>
                </a:extLst>
              </p:cNvPr>
              <p:cNvSpPr/>
              <p:nvPr/>
            </p:nvSpPr>
            <p:spPr>
              <a:xfrm>
                <a:off x="10818210" y="2838190"/>
                <a:ext cx="85725" cy="66675"/>
              </a:xfrm>
              <a:custGeom>
                <a:avLst/>
                <a:gdLst>
                  <a:gd name="connsiteX0" fmla="*/ 0 w 85725"/>
                  <a:gd name="connsiteY0" fmla="*/ 0 h 66675"/>
                  <a:gd name="connsiteX1" fmla="*/ 0 w 85725"/>
                  <a:gd name="connsiteY1" fmla="*/ 38100 h 66675"/>
                  <a:gd name="connsiteX2" fmla="*/ 57150 w 85725"/>
                  <a:gd name="connsiteY2" fmla="*/ 66675 h 66675"/>
                  <a:gd name="connsiteX3" fmla="*/ 85725 w 85725"/>
                  <a:gd name="connsiteY3" fmla="*/ 6284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6675">
                    <a:moveTo>
                      <a:pt x="0" y="0"/>
                    </a:moveTo>
                    <a:lnTo>
                      <a:pt x="0" y="38100"/>
                    </a:lnTo>
                    <a:cubicBezTo>
                      <a:pt x="0" y="53883"/>
                      <a:pt x="25584" y="66675"/>
                      <a:pt x="57150" y="66675"/>
                    </a:cubicBezTo>
                    <a:cubicBezTo>
                      <a:pt x="67561" y="66675"/>
                      <a:pt x="77314" y="65275"/>
                      <a:pt x="85725" y="62846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2" name="Forme libre : forme 476">
                <a:extLst>
                  <a:ext uri="{FF2B5EF4-FFF2-40B4-BE49-F238E27FC236}">
                    <a16:creationId xmlns:a16="http://schemas.microsoft.com/office/drawing/2014/main" id="{B5F15663-C6EE-48DE-8C29-E82252EAED63}"/>
                  </a:ext>
                </a:extLst>
              </p:cNvPr>
              <p:cNvSpPr/>
              <p:nvPr/>
            </p:nvSpPr>
            <p:spPr>
              <a:xfrm>
                <a:off x="10818210" y="2876290"/>
                <a:ext cx="85725" cy="66675"/>
              </a:xfrm>
              <a:custGeom>
                <a:avLst/>
                <a:gdLst>
                  <a:gd name="connsiteX0" fmla="*/ 0 w 85725"/>
                  <a:gd name="connsiteY0" fmla="*/ 0 h 66675"/>
                  <a:gd name="connsiteX1" fmla="*/ 0 w 85725"/>
                  <a:gd name="connsiteY1" fmla="*/ 38100 h 66675"/>
                  <a:gd name="connsiteX2" fmla="*/ 57150 w 85725"/>
                  <a:gd name="connsiteY2" fmla="*/ 66675 h 66675"/>
                  <a:gd name="connsiteX3" fmla="*/ 85725 w 85725"/>
                  <a:gd name="connsiteY3" fmla="*/ 6284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6675">
                    <a:moveTo>
                      <a:pt x="0" y="0"/>
                    </a:moveTo>
                    <a:lnTo>
                      <a:pt x="0" y="38100"/>
                    </a:lnTo>
                    <a:cubicBezTo>
                      <a:pt x="0" y="53883"/>
                      <a:pt x="25584" y="66675"/>
                      <a:pt x="57150" y="66675"/>
                    </a:cubicBezTo>
                    <a:cubicBezTo>
                      <a:pt x="67561" y="66675"/>
                      <a:pt x="77324" y="65275"/>
                      <a:pt x="85725" y="62846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3" name="Forme libre : forme 477">
                <a:extLst>
                  <a:ext uri="{FF2B5EF4-FFF2-40B4-BE49-F238E27FC236}">
                    <a16:creationId xmlns:a16="http://schemas.microsoft.com/office/drawing/2014/main" id="{C4520572-8C23-4BA0-A38E-997E74A0E37F}"/>
                  </a:ext>
                </a:extLst>
              </p:cNvPr>
              <p:cNvSpPr/>
              <p:nvPr/>
            </p:nvSpPr>
            <p:spPr>
              <a:xfrm>
                <a:off x="10818210" y="2733415"/>
                <a:ext cx="114300" cy="57150"/>
              </a:xfrm>
              <a:custGeom>
                <a:avLst/>
                <a:gdLst>
                  <a:gd name="connsiteX0" fmla="*/ 114300 w 114300"/>
                  <a:gd name="connsiteY0" fmla="*/ 28575 h 57150"/>
                  <a:gd name="connsiteX1" fmla="*/ 57150 w 114300"/>
                  <a:gd name="connsiteY1" fmla="*/ 57150 h 57150"/>
                  <a:gd name="connsiteX2" fmla="*/ 0 w 114300"/>
                  <a:gd name="connsiteY2" fmla="*/ 28575 h 57150"/>
                  <a:gd name="connsiteX3" fmla="*/ 57150 w 114300"/>
                  <a:gd name="connsiteY3" fmla="*/ 0 h 57150"/>
                  <a:gd name="connsiteX4" fmla="*/ 114300 w 11430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7150">
                    <a:moveTo>
                      <a:pt x="114300" y="28575"/>
                    </a:moveTo>
                    <a:cubicBezTo>
                      <a:pt x="114300" y="44357"/>
                      <a:pt x="88713" y="57150"/>
                      <a:pt x="57150" y="57150"/>
                    </a:cubicBezTo>
                    <a:cubicBezTo>
                      <a:pt x="25587" y="57150"/>
                      <a:pt x="0" y="44357"/>
                      <a:pt x="0" y="28575"/>
                    </a:cubicBezTo>
                    <a:cubicBezTo>
                      <a:pt x="0" y="12793"/>
                      <a:pt x="25587" y="0"/>
                      <a:pt x="57150" y="0"/>
                    </a:cubicBezTo>
                    <a:cubicBezTo>
                      <a:pt x="88713" y="0"/>
                      <a:pt x="114300" y="12793"/>
                      <a:pt x="114300" y="28575"/>
                    </a:cubicBezTo>
                    <a:close/>
                  </a:path>
                </a:pathLst>
              </a:custGeom>
              <a:noFill/>
              <a:ln w="12700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4" name="Forme libre : forme 478">
                <a:extLst>
                  <a:ext uri="{FF2B5EF4-FFF2-40B4-BE49-F238E27FC236}">
                    <a16:creationId xmlns:a16="http://schemas.microsoft.com/office/drawing/2014/main" id="{181DE799-384C-46E7-A2F4-19B62DEC4334}"/>
                  </a:ext>
                </a:extLst>
              </p:cNvPr>
              <p:cNvSpPr/>
              <p:nvPr/>
            </p:nvSpPr>
            <p:spPr>
              <a:xfrm>
                <a:off x="10989660" y="2800090"/>
                <a:ext cx="114300" cy="66675"/>
              </a:xfrm>
              <a:custGeom>
                <a:avLst/>
                <a:gdLst>
                  <a:gd name="connsiteX0" fmla="*/ 0 w 114300"/>
                  <a:gd name="connsiteY0" fmla="*/ 0 h 66675"/>
                  <a:gd name="connsiteX1" fmla="*/ 0 w 114300"/>
                  <a:gd name="connsiteY1" fmla="*/ 38100 h 66675"/>
                  <a:gd name="connsiteX2" fmla="*/ 57150 w 114300"/>
                  <a:gd name="connsiteY2" fmla="*/ 66675 h 66675"/>
                  <a:gd name="connsiteX3" fmla="*/ 114300 w 114300"/>
                  <a:gd name="connsiteY3" fmla="*/ 38100 h 66675"/>
                  <a:gd name="connsiteX4" fmla="*/ 114300 w 114300"/>
                  <a:gd name="connsiteY4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66675">
                    <a:moveTo>
                      <a:pt x="0" y="0"/>
                    </a:moveTo>
                    <a:lnTo>
                      <a:pt x="0" y="38100"/>
                    </a:lnTo>
                    <a:cubicBezTo>
                      <a:pt x="0" y="53883"/>
                      <a:pt x="25584" y="66675"/>
                      <a:pt x="57150" y="66675"/>
                    </a:cubicBezTo>
                    <a:cubicBezTo>
                      <a:pt x="88716" y="66675"/>
                      <a:pt x="114300" y="53883"/>
                      <a:pt x="114300" y="38100"/>
                    </a:cubicBezTo>
                    <a:lnTo>
                      <a:pt x="11430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Forme libre : forme 479">
                <a:extLst>
                  <a:ext uri="{FF2B5EF4-FFF2-40B4-BE49-F238E27FC236}">
                    <a16:creationId xmlns:a16="http://schemas.microsoft.com/office/drawing/2014/main" id="{B39A9D69-424C-47C1-B040-C5D8B64810C5}"/>
                  </a:ext>
                </a:extLst>
              </p:cNvPr>
              <p:cNvSpPr/>
              <p:nvPr/>
            </p:nvSpPr>
            <p:spPr>
              <a:xfrm>
                <a:off x="11018235" y="2838190"/>
                <a:ext cx="85725" cy="66675"/>
              </a:xfrm>
              <a:custGeom>
                <a:avLst/>
                <a:gdLst>
                  <a:gd name="connsiteX0" fmla="*/ 0 w 85725"/>
                  <a:gd name="connsiteY0" fmla="*/ 62808 h 66675"/>
                  <a:gd name="connsiteX1" fmla="*/ 28575 w 85725"/>
                  <a:gd name="connsiteY1" fmla="*/ 66675 h 66675"/>
                  <a:gd name="connsiteX2" fmla="*/ 85725 w 85725"/>
                  <a:gd name="connsiteY2" fmla="*/ 38100 h 66675"/>
                  <a:gd name="connsiteX3" fmla="*/ 85725 w 8572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6675">
                    <a:moveTo>
                      <a:pt x="0" y="62808"/>
                    </a:moveTo>
                    <a:cubicBezTo>
                      <a:pt x="8411" y="65246"/>
                      <a:pt x="18155" y="66675"/>
                      <a:pt x="28575" y="66675"/>
                    </a:cubicBezTo>
                    <a:cubicBezTo>
                      <a:pt x="60141" y="66675"/>
                      <a:pt x="85725" y="53883"/>
                      <a:pt x="85725" y="38100"/>
                    </a:cubicBezTo>
                    <a:lnTo>
                      <a:pt x="85725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6" name="Forme libre : forme 480">
                <a:extLst>
                  <a:ext uri="{FF2B5EF4-FFF2-40B4-BE49-F238E27FC236}">
                    <a16:creationId xmlns:a16="http://schemas.microsoft.com/office/drawing/2014/main" id="{795D6BA2-9D87-405C-BDCE-C46DE0552EC2}"/>
                  </a:ext>
                </a:extLst>
              </p:cNvPr>
              <p:cNvSpPr/>
              <p:nvPr/>
            </p:nvSpPr>
            <p:spPr>
              <a:xfrm>
                <a:off x="10989660" y="2838190"/>
                <a:ext cx="9525" cy="28575"/>
              </a:xfrm>
              <a:custGeom>
                <a:avLst/>
                <a:gdLst>
                  <a:gd name="connsiteX0" fmla="*/ 0 w 0"/>
                  <a:gd name="connsiteY0" fmla="*/ 0 h 28575"/>
                  <a:gd name="connsiteX1" fmla="*/ 0 w 0"/>
                  <a:gd name="connsiteY1" fmla="*/ 3239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8575">
                    <a:moveTo>
                      <a:pt x="0" y="0"/>
                    </a:moveTo>
                    <a:lnTo>
                      <a:pt x="0" y="32395"/>
                    </a:lnTo>
                  </a:path>
                </a:pathLst>
              </a:custGeom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7" name="Forme libre : forme 481">
                <a:extLst>
                  <a:ext uri="{FF2B5EF4-FFF2-40B4-BE49-F238E27FC236}">
                    <a16:creationId xmlns:a16="http://schemas.microsoft.com/office/drawing/2014/main" id="{2745826E-BFAA-4EF5-A672-732BE9738F5C}"/>
                  </a:ext>
                </a:extLst>
              </p:cNvPr>
              <p:cNvSpPr/>
              <p:nvPr/>
            </p:nvSpPr>
            <p:spPr>
              <a:xfrm>
                <a:off x="11018235" y="2876290"/>
                <a:ext cx="85725" cy="66675"/>
              </a:xfrm>
              <a:custGeom>
                <a:avLst/>
                <a:gdLst>
                  <a:gd name="connsiteX0" fmla="*/ 0 w 85725"/>
                  <a:gd name="connsiteY0" fmla="*/ 62827 h 66675"/>
                  <a:gd name="connsiteX1" fmla="*/ 28575 w 85725"/>
                  <a:gd name="connsiteY1" fmla="*/ 66675 h 66675"/>
                  <a:gd name="connsiteX2" fmla="*/ 85725 w 85725"/>
                  <a:gd name="connsiteY2" fmla="*/ 38100 h 66675"/>
                  <a:gd name="connsiteX3" fmla="*/ 85725 w 8572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6675">
                    <a:moveTo>
                      <a:pt x="0" y="62827"/>
                    </a:moveTo>
                    <a:cubicBezTo>
                      <a:pt x="8411" y="65256"/>
                      <a:pt x="18164" y="66675"/>
                      <a:pt x="28575" y="66675"/>
                    </a:cubicBezTo>
                    <a:cubicBezTo>
                      <a:pt x="60141" y="66675"/>
                      <a:pt x="85725" y="53883"/>
                      <a:pt x="85725" y="38100"/>
                    </a:cubicBezTo>
                    <a:lnTo>
                      <a:pt x="85725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8" name="Forme libre : forme 482">
                <a:extLst>
                  <a:ext uri="{FF2B5EF4-FFF2-40B4-BE49-F238E27FC236}">
                    <a16:creationId xmlns:a16="http://schemas.microsoft.com/office/drawing/2014/main" id="{CC8DD69B-A9B4-4044-B780-2758752E3AF7}"/>
                  </a:ext>
                </a:extLst>
              </p:cNvPr>
              <p:cNvSpPr/>
              <p:nvPr/>
            </p:nvSpPr>
            <p:spPr>
              <a:xfrm>
                <a:off x="10989660" y="2771515"/>
                <a:ext cx="114300" cy="57150"/>
              </a:xfrm>
              <a:custGeom>
                <a:avLst/>
                <a:gdLst>
                  <a:gd name="connsiteX0" fmla="*/ 114300 w 114300"/>
                  <a:gd name="connsiteY0" fmla="*/ 28575 h 57150"/>
                  <a:gd name="connsiteX1" fmla="*/ 57150 w 114300"/>
                  <a:gd name="connsiteY1" fmla="*/ 57150 h 57150"/>
                  <a:gd name="connsiteX2" fmla="*/ 0 w 114300"/>
                  <a:gd name="connsiteY2" fmla="*/ 28575 h 57150"/>
                  <a:gd name="connsiteX3" fmla="*/ 57150 w 114300"/>
                  <a:gd name="connsiteY3" fmla="*/ 0 h 57150"/>
                  <a:gd name="connsiteX4" fmla="*/ 114300 w 11430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7150">
                    <a:moveTo>
                      <a:pt x="114300" y="28575"/>
                    </a:moveTo>
                    <a:cubicBezTo>
                      <a:pt x="114300" y="44357"/>
                      <a:pt x="88713" y="57150"/>
                      <a:pt x="57150" y="57150"/>
                    </a:cubicBezTo>
                    <a:cubicBezTo>
                      <a:pt x="25587" y="57150"/>
                      <a:pt x="0" y="44357"/>
                      <a:pt x="0" y="28575"/>
                    </a:cubicBezTo>
                    <a:cubicBezTo>
                      <a:pt x="0" y="12793"/>
                      <a:pt x="25587" y="0"/>
                      <a:pt x="57150" y="0"/>
                    </a:cubicBezTo>
                    <a:cubicBezTo>
                      <a:pt x="88713" y="0"/>
                      <a:pt x="114300" y="12793"/>
                      <a:pt x="114300" y="28575"/>
                    </a:cubicBezTo>
                    <a:close/>
                  </a:path>
                </a:pathLst>
              </a:custGeom>
              <a:noFill/>
              <a:ln w="12700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9" name="Forme libre : forme 483">
                <a:extLst>
                  <a:ext uri="{FF2B5EF4-FFF2-40B4-BE49-F238E27FC236}">
                    <a16:creationId xmlns:a16="http://schemas.microsoft.com/office/drawing/2014/main" id="{B48649C8-28F3-48E7-8006-F74FD8E62B2D}"/>
                  </a:ext>
                </a:extLst>
              </p:cNvPr>
              <p:cNvSpPr/>
              <p:nvPr/>
            </p:nvSpPr>
            <p:spPr>
              <a:xfrm>
                <a:off x="10903935" y="2895340"/>
                <a:ext cx="114300" cy="66675"/>
              </a:xfrm>
              <a:custGeom>
                <a:avLst/>
                <a:gdLst>
                  <a:gd name="connsiteX0" fmla="*/ 0 w 114300"/>
                  <a:gd name="connsiteY0" fmla="*/ 0 h 66675"/>
                  <a:gd name="connsiteX1" fmla="*/ 0 w 114300"/>
                  <a:gd name="connsiteY1" fmla="*/ 38100 h 66675"/>
                  <a:gd name="connsiteX2" fmla="*/ 57150 w 114300"/>
                  <a:gd name="connsiteY2" fmla="*/ 66675 h 66675"/>
                  <a:gd name="connsiteX3" fmla="*/ 114300 w 114300"/>
                  <a:gd name="connsiteY3" fmla="*/ 38100 h 66675"/>
                  <a:gd name="connsiteX4" fmla="*/ 114300 w 114300"/>
                  <a:gd name="connsiteY4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66675">
                    <a:moveTo>
                      <a:pt x="0" y="0"/>
                    </a:moveTo>
                    <a:lnTo>
                      <a:pt x="0" y="38100"/>
                    </a:lnTo>
                    <a:cubicBezTo>
                      <a:pt x="0" y="53883"/>
                      <a:pt x="25584" y="66675"/>
                      <a:pt x="57150" y="66675"/>
                    </a:cubicBezTo>
                    <a:cubicBezTo>
                      <a:pt x="88716" y="66675"/>
                      <a:pt x="114300" y="53883"/>
                      <a:pt x="114300" y="38100"/>
                    </a:cubicBezTo>
                    <a:lnTo>
                      <a:pt x="11430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0" name="Forme libre : forme 484">
                <a:extLst>
                  <a:ext uri="{FF2B5EF4-FFF2-40B4-BE49-F238E27FC236}">
                    <a16:creationId xmlns:a16="http://schemas.microsoft.com/office/drawing/2014/main" id="{9C63CA4D-3A42-4511-BF42-1DA49C8C189F}"/>
                  </a:ext>
                </a:extLst>
              </p:cNvPr>
              <p:cNvSpPr/>
              <p:nvPr/>
            </p:nvSpPr>
            <p:spPr>
              <a:xfrm>
                <a:off x="10903935" y="2933440"/>
                <a:ext cx="114300" cy="66675"/>
              </a:xfrm>
              <a:custGeom>
                <a:avLst/>
                <a:gdLst>
                  <a:gd name="connsiteX0" fmla="*/ 0 w 114300"/>
                  <a:gd name="connsiteY0" fmla="*/ 0 h 66675"/>
                  <a:gd name="connsiteX1" fmla="*/ 0 w 114300"/>
                  <a:gd name="connsiteY1" fmla="*/ 38100 h 66675"/>
                  <a:gd name="connsiteX2" fmla="*/ 57150 w 114300"/>
                  <a:gd name="connsiteY2" fmla="*/ 66675 h 66675"/>
                  <a:gd name="connsiteX3" fmla="*/ 114300 w 114300"/>
                  <a:gd name="connsiteY3" fmla="*/ 38100 h 66675"/>
                  <a:gd name="connsiteX4" fmla="*/ 114300 w 114300"/>
                  <a:gd name="connsiteY4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66675">
                    <a:moveTo>
                      <a:pt x="0" y="0"/>
                    </a:moveTo>
                    <a:lnTo>
                      <a:pt x="0" y="38100"/>
                    </a:lnTo>
                    <a:cubicBezTo>
                      <a:pt x="0" y="53883"/>
                      <a:pt x="25584" y="66675"/>
                      <a:pt x="57150" y="66675"/>
                    </a:cubicBezTo>
                    <a:cubicBezTo>
                      <a:pt x="88716" y="66675"/>
                      <a:pt x="114300" y="53883"/>
                      <a:pt x="114300" y="38100"/>
                    </a:cubicBezTo>
                    <a:lnTo>
                      <a:pt x="11430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1" name="Forme libre : forme 485">
                <a:extLst>
                  <a:ext uri="{FF2B5EF4-FFF2-40B4-BE49-F238E27FC236}">
                    <a16:creationId xmlns:a16="http://schemas.microsoft.com/office/drawing/2014/main" id="{E3379083-1F46-45A1-9046-3B07D04F81EC}"/>
                  </a:ext>
                </a:extLst>
              </p:cNvPr>
              <p:cNvSpPr/>
              <p:nvPr/>
            </p:nvSpPr>
            <p:spPr>
              <a:xfrm>
                <a:off x="10903935" y="2866765"/>
                <a:ext cx="114300" cy="57150"/>
              </a:xfrm>
              <a:custGeom>
                <a:avLst/>
                <a:gdLst>
                  <a:gd name="connsiteX0" fmla="*/ 114300 w 114300"/>
                  <a:gd name="connsiteY0" fmla="*/ 28575 h 57150"/>
                  <a:gd name="connsiteX1" fmla="*/ 57150 w 114300"/>
                  <a:gd name="connsiteY1" fmla="*/ 57150 h 57150"/>
                  <a:gd name="connsiteX2" fmla="*/ 0 w 114300"/>
                  <a:gd name="connsiteY2" fmla="*/ 28575 h 57150"/>
                  <a:gd name="connsiteX3" fmla="*/ 57150 w 114300"/>
                  <a:gd name="connsiteY3" fmla="*/ 0 h 57150"/>
                  <a:gd name="connsiteX4" fmla="*/ 114300 w 11430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7150">
                    <a:moveTo>
                      <a:pt x="114300" y="28575"/>
                    </a:moveTo>
                    <a:cubicBezTo>
                      <a:pt x="114300" y="44357"/>
                      <a:pt x="88713" y="57150"/>
                      <a:pt x="57150" y="57150"/>
                    </a:cubicBezTo>
                    <a:cubicBezTo>
                      <a:pt x="25587" y="57150"/>
                      <a:pt x="0" y="44357"/>
                      <a:pt x="0" y="28575"/>
                    </a:cubicBezTo>
                    <a:cubicBezTo>
                      <a:pt x="0" y="12793"/>
                      <a:pt x="25587" y="0"/>
                      <a:pt x="57150" y="0"/>
                    </a:cubicBezTo>
                    <a:cubicBezTo>
                      <a:pt x="88713" y="0"/>
                      <a:pt x="114300" y="12793"/>
                      <a:pt x="114300" y="28575"/>
                    </a:cubicBezTo>
                    <a:close/>
                  </a:path>
                </a:pathLst>
              </a:custGeom>
              <a:noFill/>
              <a:ln w="12700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2E3AE-5F30-44D0-B66B-CA54B90F93BE}"/>
              </a:ext>
            </a:extLst>
          </p:cNvPr>
          <p:cNvGrpSpPr/>
          <p:nvPr/>
        </p:nvGrpSpPr>
        <p:grpSpPr>
          <a:xfrm>
            <a:off x="8418504" y="4562294"/>
            <a:ext cx="3773497" cy="2295706"/>
            <a:chOff x="8418504" y="4562294"/>
            <a:chExt cx="3773497" cy="229570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D44F70-5F35-4783-A695-15D6B0ED2B9A}"/>
                </a:ext>
              </a:extLst>
            </p:cNvPr>
            <p:cNvSpPr/>
            <p:nvPr/>
          </p:nvSpPr>
          <p:spPr>
            <a:xfrm>
              <a:off x="8418506" y="4562294"/>
              <a:ext cx="3773495" cy="2295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562CA16-A340-4EF6-AC89-E04A45ED70A5}"/>
                </a:ext>
              </a:extLst>
            </p:cNvPr>
            <p:cNvCxnSpPr>
              <a:cxnSpLocks/>
            </p:cNvCxnSpPr>
            <p:nvPr/>
          </p:nvCxnSpPr>
          <p:spPr>
            <a:xfrm>
              <a:off x="8418504" y="4562294"/>
              <a:ext cx="3773496" cy="0"/>
            </a:xfrm>
            <a:prstGeom prst="line">
              <a:avLst/>
            </a:prstGeom>
            <a:ln w="3175" cap="flat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6C1CDDC-7DDF-4957-85D2-0DD9FA36EA06}"/>
                </a:ext>
              </a:extLst>
            </p:cNvPr>
            <p:cNvCxnSpPr>
              <a:cxnSpLocks/>
            </p:cNvCxnSpPr>
            <p:nvPr/>
          </p:nvCxnSpPr>
          <p:spPr>
            <a:xfrm>
              <a:off x="8418506" y="4562294"/>
              <a:ext cx="0" cy="2281147"/>
            </a:xfrm>
            <a:prstGeom prst="line">
              <a:avLst/>
            </a:prstGeom>
            <a:ln w="31750" cap="flat">
              <a:solidFill>
                <a:srgbClr val="E12D2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aphique 211">
              <a:extLst>
                <a:ext uri="{FF2B5EF4-FFF2-40B4-BE49-F238E27FC236}">
                  <a16:creationId xmlns:a16="http://schemas.microsoft.com/office/drawing/2014/main" id="{327ADDC6-35C6-45AD-97AD-0DB62DB699FD}"/>
                </a:ext>
              </a:extLst>
            </p:cNvPr>
            <p:cNvGrpSpPr/>
            <p:nvPr/>
          </p:nvGrpSpPr>
          <p:grpSpPr>
            <a:xfrm>
              <a:off x="8525298" y="5597001"/>
              <a:ext cx="219058" cy="219058"/>
              <a:chOff x="1083742" y="3646488"/>
              <a:chExt cx="285750" cy="285750"/>
            </a:xfrm>
          </p:grpSpPr>
          <p:sp>
            <p:nvSpPr>
              <p:cNvPr id="103" name="Forme libre : forme 453">
                <a:extLst>
                  <a:ext uri="{FF2B5EF4-FFF2-40B4-BE49-F238E27FC236}">
                    <a16:creationId xmlns:a16="http://schemas.microsoft.com/office/drawing/2014/main" id="{7218A5D9-563E-4E25-AD1A-C3B01AEAE91A}"/>
                  </a:ext>
                </a:extLst>
              </p:cNvPr>
              <p:cNvSpPr/>
              <p:nvPr/>
            </p:nvSpPr>
            <p:spPr>
              <a:xfrm>
                <a:off x="1226617" y="3646488"/>
                <a:ext cx="9525" cy="285750"/>
              </a:xfrm>
              <a:custGeom>
                <a:avLst/>
                <a:gdLst>
                  <a:gd name="connsiteX0" fmla="*/ 0 w 0"/>
                  <a:gd name="connsiteY0" fmla="*/ 0 h 285750"/>
                  <a:gd name="connsiteX1" fmla="*/ 0 w 0"/>
                  <a:gd name="connsiteY1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85750">
                    <a:moveTo>
                      <a:pt x="0" y="0"/>
                    </a:moveTo>
                    <a:lnTo>
                      <a:pt x="0" y="285750"/>
                    </a:lnTo>
                  </a:path>
                </a:pathLst>
              </a:custGeom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4" name="Forme libre : forme 454">
                <a:extLst>
                  <a:ext uri="{FF2B5EF4-FFF2-40B4-BE49-F238E27FC236}">
                    <a16:creationId xmlns:a16="http://schemas.microsoft.com/office/drawing/2014/main" id="{AFE71077-16E9-47D1-8A78-E6808696C39D}"/>
                  </a:ext>
                </a:extLst>
              </p:cNvPr>
              <p:cNvSpPr/>
              <p:nvPr/>
            </p:nvSpPr>
            <p:spPr>
              <a:xfrm>
                <a:off x="1083742" y="3789363"/>
                <a:ext cx="285750" cy="9525"/>
              </a:xfrm>
              <a:custGeom>
                <a:avLst/>
                <a:gdLst>
                  <a:gd name="connsiteX0" fmla="*/ 0 w 285750"/>
                  <a:gd name="connsiteY0" fmla="*/ 0 h 0"/>
                  <a:gd name="connsiteX1" fmla="*/ 285750 w 2857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0">
                    <a:moveTo>
                      <a:pt x="0" y="0"/>
                    </a:moveTo>
                    <a:lnTo>
                      <a:pt x="285750" y="0"/>
                    </a:lnTo>
                  </a:path>
                </a:pathLst>
              </a:custGeom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6" name="Forme libre : forme 456">
                <a:extLst>
                  <a:ext uri="{FF2B5EF4-FFF2-40B4-BE49-F238E27FC236}">
                    <a16:creationId xmlns:a16="http://schemas.microsoft.com/office/drawing/2014/main" id="{8B39DE52-3788-4A67-8702-2CCA327DBAC3}"/>
                  </a:ext>
                </a:extLst>
              </p:cNvPr>
              <p:cNvSpPr/>
              <p:nvPr/>
            </p:nvSpPr>
            <p:spPr>
              <a:xfrm>
                <a:off x="1105745" y="3713163"/>
                <a:ext cx="238125" cy="9525"/>
              </a:xfrm>
              <a:custGeom>
                <a:avLst/>
                <a:gdLst>
                  <a:gd name="connsiteX0" fmla="*/ 0 w 238125"/>
                  <a:gd name="connsiteY0" fmla="*/ 0 h 0"/>
                  <a:gd name="connsiteX1" fmla="*/ 241745 w 23812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41745" y="0"/>
                    </a:lnTo>
                  </a:path>
                </a:pathLst>
              </a:custGeom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7" name="Forme libre : forme 457">
                <a:extLst>
                  <a:ext uri="{FF2B5EF4-FFF2-40B4-BE49-F238E27FC236}">
                    <a16:creationId xmlns:a16="http://schemas.microsoft.com/office/drawing/2014/main" id="{B34ACFE9-AF3C-4338-951D-8287B96A0932}"/>
                  </a:ext>
                </a:extLst>
              </p:cNvPr>
              <p:cNvSpPr/>
              <p:nvPr/>
            </p:nvSpPr>
            <p:spPr>
              <a:xfrm>
                <a:off x="1105745" y="3865563"/>
                <a:ext cx="238125" cy="9525"/>
              </a:xfrm>
              <a:custGeom>
                <a:avLst/>
                <a:gdLst>
                  <a:gd name="connsiteX0" fmla="*/ 0 w 238125"/>
                  <a:gd name="connsiteY0" fmla="*/ 0 h 0"/>
                  <a:gd name="connsiteX1" fmla="*/ 241745 w 23812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41745" y="0"/>
                    </a:lnTo>
                  </a:path>
                </a:pathLst>
              </a:custGeom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8" name="Forme libre : forme 458">
                <a:extLst>
                  <a:ext uri="{FF2B5EF4-FFF2-40B4-BE49-F238E27FC236}">
                    <a16:creationId xmlns:a16="http://schemas.microsoft.com/office/drawing/2014/main" id="{30B40263-F755-405B-A751-AEFBD08CE99B}"/>
                  </a:ext>
                </a:extLst>
              </p:cNvPr>
              <p:cNvSpPr/>
              <p:nvPr/>
            </p:nvSpPr>
            <p:spPr>
              <a:xfrm>
                <a:off x="1083742" y="3646488"/>
                <a:ext cx="285750" cy="285750"/>
              </a:xfrm>
              <a:custGeom>
                <a:avLst/>
                <a:gdLst>
                  <a:gd name="connsiteX0" fmla="*/ 285750 w 285750"/>
                  <a:gd name="connsiteY0" fmla="*/ 142875 h 285750"/>
                  <a:gd name="connsiteX1" fmla="*/ 142875 w 285750"/>
                  <a:gd name="connsiteY1" fmla="*/ 285750 h 285750"/>
                  <a:gd name="connsiteX2" fmla="*/ 0 w 285750"/>
                  <a:gd name="connsiteY2" fmla="*/ 142875 h 285750"/>
                  <a:gd name="connsiteX3" fmla="*/ 142875 w 285750"/>
                  <a:gd name="connsiteY3" fmla="*/ 0 h 285750"/>
                  <a:gd name="connsiteX4" fmla="*/ 285750 w 285750"/>
                  <a:gd name="connsiteY4" fmla="*/ 14287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0" h="28575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noFill/>
              <a:ln w="12700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3" name="Google Shape;834;p41">
            <a:extLst>
              <a:ext uri="{FF2B5EF4-FFF2-40B4-BE49-F238E27FC236}">
                <a16:creationId xmlns:a16="http://schemas.microsoft.com/office/drawing/2014/main" id="{52A3D77F-F549-45E7-89D3-74E71DBEF983}"/>
              </a:ext>
            </a:extLst>
          </p:cNvPr>
          <p:cNvSpPr txBox="1">
            <a:spLocks/>
          </p:cNvSpPr>
          <p:nvPr/>
        </p:nvSpPr>
        <p:spPr>
          <a:xfrm>
            <a:off x="11889774" y="6492875"/>
            <a:ext cx="101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rgbClr val="E12D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4</a:t>
            </a:fld>
            <a:endParaRPr lang="en-US" sz="900">
              <a:solidFill>
                <a:srgbClr val="E12D2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BADB7A0-9FBE-4D3B-964E-B87281A30443}"/>
              </a:ext>
            </a:extLst>
          </p:cNvPr>
          <p:cNvSpPr txBox="1"/>
          <p:nvPr/>
        </p:nvSpPr>
        <p:spPr>
          <a:xfrm>
            <a:off x="679418" y="2652175"/>
            <a:ext cx="2617857" cy="38440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b="1">
                <a:latin typeface="Segoe UI" panose="020B0502040204020203" pitchFamily="34" charset="0"/>
                <a:cs typeface="Segoe UI" panose="020B0502040204020203" pitchFamily="34" charset="0"/>
              </a:rPr>
              <a:t>The NDA estate consists of several Site Licence Companies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b="1">
                <a:latin typeface="Segoe UI" panose="020B0502040204020203" pitchFamily="34" charset="0"/>
                <a:cs typeface="Segoe UI" panose="020B0502040204020203" pitchFamily="34" charset="0"/>
              </a:rPr>
              <a:t>A SLC is granted a nuclear site licence by the Office for Nuclear Regulation, to operate nuclear site(s).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b="1">
                <a:latin typeface="Segoe UI" panose="020B0502040204020203" pitchFamily="34" charset="0"/>
                <a:cs typeface="Segoe UI" panose="020B0502040204020203" pitchFamily="34" charset="0"/>
              </a:rPr>
              <a:t> The NDA tasks the operators of the sites with carrying out the required decommissioning activities by providing staff to run the sites and letting contracts needed to decommission the sites.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24F33DB-290E-43C9-9E41-8D53CB9A2DEE}"/>
              </a:ext>
            </a:extLst>
          </p:cNvPr>
          <p:cNvSpPr txBox="1"/>
          <p:nvPr/>
        </p:nvSpPr>
        <p:spPr>
          <a:xfrm>
            <a:off x="4033842" y="30144"/>
            <a:ext cx="4484155" cy="3391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b="1" dirty="0">
                <a:solidFill>
                  <a:srgbClr val="E12D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NDA funds 4 SLCs directly: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Sellafield LTD (£2.2B)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Magnox LTD (£500M)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Dounreay Site Restoration LTD (£200M)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Low Level Waste Repository LTD (£80M)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b="1" dirty="0">
                <a:solidFill>
                  <a:srgbClr val="E12D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NDA also Funds several additional operating entities: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Radioactive Waste Management LTD (£80M)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Nuclear Transport Solutions LTD (£100M)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b="1" dirty="0">
                <a:solidFill>
                  <a:srgbClr val="E12D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is responsible for parts of the sites at: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Capenhurst</a:t>
            </a:r>
            <a:r>
              <a:rPr lang="en-GB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(SLC URENCO UK LTD) (£20M)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Springfield's (SLC Springfield's Fuels Ltd) (£40M)</a:t>
            </a:r>
          </a:p>
        </p:txBody>
      </p:sp>
      <p:pic>
        <p:nvPicPr>
          <p:cNvPr id="122" name="Picture 2">
            <a:extLst>
              <a:ext uri="{FF2B5EF4-FFF2-40B4-BE49-F238E27FC236}">
                <a16:creationId xmlns:a16="http://schemas.microsoft.com/office/drawing/2014/main" id="{F1B85B9E-CF9C-4FCF-8456-01B4C837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02" y="1237926"/>
            <a:ext cx="3784068" cy="41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6700" y="667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9A11DA-24CE-4779-9EAC-612AB7F19150}"/>
              </a:ext>
            </a:extLst>
          </p:cNvPr>
          <p:cNvGrpSpPr/>
          <p:nvPr/>
        </p:nvGrpSpPr>
        <p:grpSpPr>
          <a:xfrm>
            <a:off x="6132513" y="-2"/>
            <a:ext cx="6132514" cy="6858002"/>
            <a:chOff x="6132513" y="-2"/>
            <a:chExt cx="6132514" cy="68580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10A880-5880-4102-9C32-97B802D58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32513" y="0"/>
              <a:ext cx="6132513" cy="6858000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9D99A6-6FBB-4C8E-9B5C-6A8B38040ACF}"/>
                </a:ext>
              </a:extLst>
            </p:cNvPr>
            <p:cNvSpPr/>
            <p:nvPr/>
          </p:nvSpPr>
          <p:spPr>
            <a:xfrm>
              <a:off x="6132513" y="0"/>
              <a:ext cx="6132514" cy="68580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5471D94-D38D-42F6-85D9-FB96955E7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513" y="-2"/>
              <a:ext cx="6132512" cy="389905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7F3263-8689-452C-9A81-5B0005EEFC6E}"/>
              </a:ext>
            </a:extLst>
          </p:cNvPr>
          <p:cNvSpPr txBox="1"/>
          <p:nvPr/>
        </p:nvSpPr>
        <p:spPr>
          <a:xfrm>
            <a:off x="695324" y="390489"/>
            <a:ext cx="62484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>
                <a:solidFill>
                  <a:srgbClr val="DB1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Does Decommissioning</a:t>
            </a:r>
          </a:p>
          <a:p>
            <a:pPr algn="l"/>
            <a:r>
              <a:rPr lang="en-US" sz="2400" b="1">
                <a:latin typeface="Segoe UI" panose="020B0502040204020203" pitchFamily="34" charset="0"/>
                <a:cs typeface="Segoe UI" panose="020B0502040204020203" pitchFamily="34" charset="0"/>
              </a:rPr>
              <a:t>Need SMEs</a:t>
            </a:r>
            <a:r>
              <a:rPr lang="en-US" sz="2400" b="1">
                <a:solidFill>
                  <a:srgbClr val="DB1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29554C-A91B-4DB3-AB12-1BF83DBEC74B}"/>
              </a:ext>
            </a:extLst>
          </p:cNvPr>
          <p:cNvSpPr/>
          <p:nvPr/>
        </p:nvSpPr>
        <p:spPr>
          <a:xfrm>
            <a:off x="0" y="0"/>
            <a:ext cx="101600" cy="6857999"/>
          </a:xfrm>
          <a:prstGeom prst="rect">
            <a:avLst/>
          </a:prstGeom>
          <a:solidFill>
            <a:srgbClr val="DB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33" name="Google Shape;834;p41">
            <a:extLst>
              <a:ext uri="{FF2B5EF4-FFF2-40B4-BE49-F238E27FC236}">
                <a16:creationId xmlns:a16="http://schemas.microsoft.com/office/drawing/2014/main" id="{52A3D77F-F549-45E7-89D3-74E71DBEF983}"/>
              </a:ext>
            </a:extLst>
          </p:cNvPr>
          <p:cNvSpPr txBox="1">
            <a:spLocks/>
          </p:cNvSpPr>
          <p:nvPr/>
        </p:nvSpPr>
        <p:spPr>
          <a:xfrm>
            <a:off x="11889774" y="6492875"/>
            <a:ext cx="162796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chemeClr val="bg1"/>
                </a:solidFill>
                <a:latin typeface="Segoe UI" panose="020B0502040204020203" pitchFamily="34" charset="0"/>
                <a:cs typeface="Segoe UI Semibold" panose="020B0702040204020203" pitchFamily="34" charset="0"/>
              </a:rPr>
              <a:pPr/>
              <a:t>5</a:t>
            </a:fld>
            <a:endParaRPr lang="en-US" sz="900">
              <a:solidFill>
                <a:schemeClr val="bg1"/>
              </a:solidFill>
              <a:latin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550FA-E20C-4BC3-B56C-B0EE47D39F65}"/>
              </a:ext>
            </a:extLst>
          </p:cNvPr>
          <p:cNvSpPr txBox="1"/>
          <p:nvPr/>
        </p:nvSpPr>
        <p:spPr>
          <a:xfrm>
            <a:off x="695324" y="1177453"/>
            <a:ext cx="4081967" cy="4503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NDA’s published supply chain development strategic objective is:</a:t>
            </a:r>
            <a:b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“to ensure that the supply chain available to the NDA estate is optimised to enable a </a:t>
            </a:r>
            <a:r>
              <a:rPr lang="en-GB" sz="1600" i="1" dirty="0">
                <a:solidFill>
                  <a:srgbClr val="DB1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safe, affordable, cost-effective, innovative and dynamic market</a:t>
            </a:r>
            <a:r>
              <a:rPr lang="en-GB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to support our mission, and for the NDA estate to be seen as a nuclear client of choice.”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NDA’s aspirations associated with SMEs in the SME Action Plan: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https://assets.publishing.service.gov.uk/government/uploads/system/uploads/attachment_data/file/804006/SME_Action_Plan_2019.pdf</a:t>
            </a: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BA1228-F2D7-44F7-B916-04DB111E7D1B}"/>
              </a:ext>
            </a:extLst>
          </p:cNvPr>
          <p:cNvGrpSpPr/>
          <p:nvPr/>
        </p:nvGrpSpPr>
        <p:grpSpPr>
          <a:xfrm>
            <a:off x="5271308" y="1109913"/>
            <a:ext cx="6225367" cy="859861"/>
            <a:chOff x="5271308" y="1109913"/>
            <a:chExt cx="6225367" cy="85986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DA54ADF-A2CE-416A-AE7A-69AC288A5BFA}"/>
                </a:ext>
              </a:extLst>
            </p:cNvPr>
            <p:cNvSpPr/>
            <p:nvPr/>
          </p:nvSpPr>
          <p:spPr>
            <a:xfrm>
              <a:off x="5688623" y="1109913"/>
              <a:ext cx="5808052" cy="85986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tIns="0" rIns="252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DB192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Innovation: 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Bringing new technologies from alternative markets to apply to decommissioning challenges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12D2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D78E89-C7E1-4F71-A262-E6F78D0D13F3}"/>
                </a:ext>
              </a:extLst>
            </p:cNvPr>
            <p:cNvSpPr/>
            <p:nvPr/>
          </p:nvSpPr>
          <p:spPr>
            <a:xfrm>
              <a:off x="5271308" y="1109913"/>
              <a:ext cx="859861" cy="859861"/>
            </a:xfrm>
            <a:prstGeom prst="rect">
              <a:avLst/>
            </a:prstGeom>
            <a:solidFill>
              <a:srgbClr val="DB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grpSp>
          <p:nvGrpSpPr>
            <p:cNvPr id="29" name="Graphique 45">
              <a:extLst>
                <a:ext uri="{FF2B5EF4-FFF2-40B4-BE49-F238E27FC236}">
                  <a16:creationId xmlns:a16="http://schemas.microsoft.com/office/drawing/2014/main" id="{6147F693-5A8F-4775-9BDB-8304BC243379}"/>
                </a:ext>
              </a:extLst>
            </p:cNvPr>
            <p:cNvGrpSpPr/>
            <p:nvPr/>
          </p:nvGrpSpPr>
          <p:grpSpPr>
            <a:xfrm>
              <a:off x="5523414" y="1362019"/>
              <a:ext cx="355648" cy="355648"/>
              <a:chOff x="9730899" y="2714365"/>
              <a:chExt cx="304800" cy="304800"/>
            </a:xfrm>
          </p:grpSpPr>
          <p:sp>
            <p:nvSpPr>
              <p:cNvPr id="30" name="Forme libre : forme 430">
                <a:extLst>
                  <a:ext uri="{FF2B5EF4-FFF2-40B4-BE49-F238E27FC236}">
                    <a16:creationId xmlns:a16="http://schemas.microsoft.com/office/drawing/2014/main" id="{E2311C72-D344-4B20-97FA-4EE10508E8B3}"/>
                  </a:ext>
                </a:extLst>
              </p:cNvPr>
              <p:cNvSpPr/>
              <p:nvPr/>
            </p:nvSpPr>
            <p:spPr>
              <a:xfrm>
                <a:off x="9816624" y="2885815"/>
                <a:ext cx="133350" cy="123825"/>
              </a:xfrm>
              <a:custGeom>
                <a:avLst/>
                <a:gdLst>
                  <a:gd name="connsiteX0" fmla="*/ 0 w 133350"/>
                  <a:gd name="connsiteY0" fmla="*/ 0 h 123825"/>
                  <a:gd name="connsiteX1" fmla="*/ 133350 w 133350"/>
                  <a:gd name="connsiteY1" fmla="*/ 0 h 123825"/>
                  <a:gd name="connsiteX2" fmla="*/ 133350 w 133350"/>
                  <a:gd name="connsiteY2" fmla="*/ 0 h 123825"/>
                  <a:gd name="connsiteX3" fmla="*/ 133350 w 133350"/>
                  <a:gd name="connsiteY3" fmla="*/ 57150 h 123825"/>
                  <a:gd name="connsiteX4" fmla="*/ 66675 w 133350"/>
                  <a:gd name="connsiteY4" fmla="*/ 123825 h 123825"/>
                  <a:gd name="connsiteX5" fmla="*/ 66675 w 133350"/>
                  <a:gd name="connsiteY5" fmla="*/ 123825 h 123825"/>
                  <a:gd name="connsiteX6" fmla="*/ 0 w 133350"/>
                  <a:gd name="connsiteY6" fmla="*/ 57150 h 123825"/>
                  <a:gd name="connsiteX7" fmla="*/ 0 w 133350"/>
                  <a:gd name="connsiteY7" fmla="*/ 0 h 123825"/>
                  <a:gd name="connsiteX8" fmla="*/ 0 w 133350"/>
                  <a:gd name="connsiteY8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123825">
                    <a:moveTo>
                      <a:pt x="0" y="0"/>
                    </a:moveTo>
                    <a:lnTo>
                      <a:pt x="133350" y="0"/>
                    </a:lnTo>
                    <a:lnTo>
                      <a:pt x="133350" y="0"/>
                    </a:lnTo>
                    <a:lnTo>
                      <a:pt x="133350" y="57150"/>
                    </a:lnTo>
                    <a:cubicBezTo>
                      <a:pt x="133350" y="93974"/>
                      <a:pt x="103499" y="123825"/>
                      <a:pt x="66675" y="123825"/>
                    </a:cubicBezTo>
                    <a:lnTo>
                      <a:pt x="66675" y="123825"/>
                    </a:lnTo>
                    <a:cubicBezTo>
                      <a:pt x="29851" y="123825"/>
                      <a:pt x="0" y="93974"/>
                      <a:pt x="0" y="5715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</a:endParaRPr>
              </a:p>
            </p:txBody>
          </p:sp>
          <p:sp>
            <p:nvSpPr>
              <p:cNvPr id="31" name="Forme libre : forme 431">
                <a:extLst>
                  <a:ext uri="{FF2B5EF4-FFF2-40B4-BE49-F238E27FC236}">
                    <a16:creationId xmlns:a16="http://schemas.microsoft.com/office/drawing/2014/main" id="{88AE7F67-2094-4A57-BDC4-F408ACDDFEB0}"/>
                  </a:ext>
                </a:extLst>
              </p:cNvPr>
              <p:cNvSpPr/>
              <p:nvPr/>
            </p:nvSpPr>
            <p:spPr>
              <a:xfrm>
                <a:off x="9845199" y="2847715"/>
                <a:ext cx="9525" cy="38100"/>
              </a:xfrm>
              <a:custGeom>
                <a:avLst/>
                <a:gdLst>
                  <a:gd name="connsiteX0" fmla="*/ 0 w 0"/>
                  <a:gd name="connsiteY0" fmla="*/ 38100 h 38100"/>
                  <a:gd name="connsiteX1" fmla="*/ 0 w 0"/>
                  <a:gd name="connsiteY1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38100"/>
                    </a:moveTo>
                    <a:lnTo>
                      <a:pt x="0" y="0"/>
                    </a:lnTo>
                  </a:path>
                </a:pathLst>
              </a:custGeom>
              <a:ln w="15875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Forme libre : forme 432">
                <a:extLst>
                  <a:ext uri="{FF2B5EF4-FFF2-40B4-BE49-F238E27FC236}">
                    <a16:creationId xmlns:a16="http://schemas.microsoft.com/office/drawing/2014/main" id="{4CF69AE2-ACA7-4752-9D24-FC8CCA80FB9B}"/>
                  </a:ext>
                </a:extLst>
              </p:cNvPr>
              <p:cNvSpPr/>
              <p:nvPr/>
            </p:nvSpPr>
            <p:spPr>
              <a:xfrm>
                <a:off x="9921399" y="2847715"/>
                <a:ext cx="9525" cy="38100"/>
              </a:xfrm>
              <a:custGeom>
                <a:avLst/>
                <a:gdLst>
                  <a:gd name="connsiteX0" fmla="*/ 0 w 0"/>
                  <a:gd name="connsiteY0" fmla="*/ 38100 h 38100"/>
                  <a:gd name="connsiteX1" fmla="*/ 0 w 0"/>
                  <a:gd name="connsiteY1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100">
                    <a:moveTo>
                      <a:pt x="0" y="38100"/>
                    </a:moveTo>
                    <a:lnTo>
                      <a:pt x="0" y="0"/>
                    </a:lnTo>
                  </a:path>
                </a:pathLst>
              </a:custGeom>
              <a:ln w="15875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</a:endParaRPr>
              </a:p>
            </p:txBody>
          </p:sp>
          <p:sp>
            <p:nvSpPr>
              <p:cNvPr id="34" name="Forme libre : forme 433">
                <a:extLst>
                  <a:ext uri="{FF2B5EF4-FFF2-40B4-BE49-F238E27FC236}">
                    <a16:creationId xmlns:a16="http://schemas.microsoft.com/office/drawing/2014/main" id="{4DD1FC9D-046D-4E03-80CF-0EFE7061E271}"/>
                  </a:ext>
                </a:extLst>
              </p:cNvPr>
              <p:cNvSpPr/>
              <p:nvPr/>
            </p:nvSpPr>
            <p:spPr>
              <a:xfrm>
                <a:off x="9740416" y="2723882"/>
                <a:ext cx="285750" cy="228600"/>
              </a:xfrm>
              <a:custGeom>
                <a:avLst/>
                <a:gdLst>
                  <a:gd name="connsiteX0" fmla="*/ 28583 w 285750"/>
                  <a:gd name="connsiteY0" fmla="*/ 228608 h 228600"/>
                  <a:gd name="connsiteX1" fmla="*/ 57158 w 285750"/>
                  <a:gd name="connsiteY1" fmla="*/ 28583 h 228600"/>
                  <a:gd name="connsiteX2" fmla="*/ 257183 w 285750"/>
                  <a:gd name="connsiteY2" fmla="*/ 57158 h 228600"/>
                  <a:gd name="connsiteX3" fmla="*/ 257183 w 285750"/>
                  <a:gd name="connsiteY3" fmla="*/ 228608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228600">
                    <a:moveTo>
                      <a:pt x="28583" y="228608"/>
                    </a:moveTo>
                    <a:cubicBezTo>
                      <a:pt x="-18761" y="165482"/>
                      <a:pt x="-5968" y="75928"/>
                      <a:pt x="57158" y="28583"/>
                    </a:cubicBezTo>
                    <a:cubicBezTo>
                      <a:pt x="120285" y="-18761"/>
                      <a:pt x="209839" y="-5968"/>
                      <a:pt x="257183" y="57158"/>
                    </a:cubicBezTo>
                    <a:cubicBezTo>
                      <a:pt x="295283" y="107958"/>
                      <a:pt x="295283" y="177808"/>
                      <a:pt x="257183" y="228608"/>
                    </a:cubicBezTo>
                  </a:path>
                </a:pathLst>
              </a:custGeom>
              <a:noFill/>
              <a:ln w="15875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Forme libre : forme 434">
                <a:extLst>
                  <a:ext uri="{FF2B5EF4-FFF2-40B4-BE49-F238E27FC236}">
                    <a16:creationId xmlns:a16="http://schemas.microsoft.com/office/drawing/2014/main" id="{B388B2B9-2932-4C12-AB57-022C6C3E7588}"/>
                  </a:ext>
                </a:extLst>
              </p:cNvPr>
              <p:cNvSpPr/>
              <p:nvPr/>
            </p:nvSpPr>
            <p:spPr>
              <a:xfrm>
                <a:off x="9807099" y="2771509"/>
                <a:ext cx="152400" cy="38100"/>
              </a:xfrm>
              <a:custGeom>
                <a:avLst/>
                <a:gdLst>
                  <a:gd name="connsiteX0" fmla="*/ 0 w 152400"/>
                  <a:gd name="connsiteY0" fmla="*/ 38106 h 38100"/>
                  <a:gd name="connsiteX1" fmla="*/ 133350 w 152400"/>
                  <a:gd name="connsiteY1" fmla="*/ 19056 h 38100"/>
                  <a:gd name="connsiteX2" fmla="*/ 152400 w 152400"/>
                  <a:gd name="connsiteY2" fmla="*/ 3810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400" h="38100">
                    <a:moveTo>
                      <a:pt x="0" y="38106"/>
                    </a:moveTo>
                    <a:cubicBezTo>
                      <a:pt x="31563" y="-3978"/>
                      <a:pt x="91266" y="-12507"/>
                      <a:pt x="133350" y="19056"/>
                    </a:cubicBezTo>
                    <a:cubicBezTo>
                      <a:pt x="140570" y="24471"/>
                      <a:pt x="146985" y="30885"/>
                      <a:pt x="152400" y="38106"/>
                    </a:cubicBezTo>
                  </a:path>
                </a:pathLst>
              </a:custGeom>
              <a:noFill/>
              <a:ln w="15875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772C8FA-52A5-4C2F-A89E-D0844A40FDE6}"/>
              </a:ext>
            </a:extLst>
          </p:cNvPr>
          <p:cNvGrpSpPr/>
          <p:nvPr/>
        </p:nvGrpSpPr>
        <p:grpSpPr>
          <a:xfrm>
            <a:off x="5271308" y="4077423"/>
            <a:ext cx="6225367" cy="859861"/>
            <a:chOff x="5271308" y="4077423"/>
            <a:chExt cx="6225367" cy="85986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AA1FAA8-428A-43A6-ACD4-BB5CEFCC535B}"/>
                </a:ext>
              </a:extLst>
            </p:cNvPr>
            <p:cNvSpPr/>
            <p:nvPr/>
          </p:nvSpPr>
          <p:spPr>
            <a:xfrm>
              <a:off x="5688623" y="4077423"/>
              <a:ext cx="5808052" cy="85986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tIns="0" rIns="252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DB192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Local, </a:t>
              </a:r>
              <a:r>
                <a:rPr lang="en-US" sz="1200" b="1">
                  <a:solidFill>
                    <a:srgbClr val="DB1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Regional and Social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DB192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Value: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SMEs are most effective at keeping capital in their region, therefore driving regional economic growth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5118CF-28A5-472C-B638-AC30AE38E8A9}"/>
                </a:ext>
              </a:extLst>
            </p:cNvPr>
            <p:cNvSpPr/>
            <p:nvPr/>
          </p:nvSpPr>
          <p:spPr>
            <a:xfrm>
              <a:off x="5271308" y="4077423"/>
              <a:ext cx="859861" cy="859861"/>
            </a:xfrm>
            <a:prstGeom prst="rect">
              <a:avLst/>
            </a:prstGeom>
            <a:solidFill>
              <a:srgbClr val="DB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C689A06-B581-42DA-81F1-498E19C678D6}"/>
              </a:ext>
            </a:extLst>
          </p:cNvPr>
          <p:cNvGrpSpPr/>
          <p:nvPr/>
        </p:nvGrpSpPr>
        <p:grpSpPr>
          <a:xfrm>
            <a:off x="5271308" y="3088253"/>
            <a:ext cx="6225367" cy="859862"/>
            <a:chOff x="5271308" y="3088253"/>
            <a:chExt cx="6225367" cy="85986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88D9606-49B9-4A44-B768-80F36B89BE3B}"/>
                </a:ext>
              </a:extLst>
            </p:cNvPr>
            <p:cNvSpPr/>
            <p:nvPr/>
          </p:nvSpPr>
          <p:spPr>
            <a:xfrm>
              <a:off x="5688623" y="3088253"/>
              <a:ext cx="5808052" cy="85986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tIns="0" rIns="252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DB192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Capacity: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huge nuclear growth over the next decade will require increase in nuclear professionals and nuclear solutions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3F8380-32BA-46DF-92F7-42DF6AA25540}"/>
                </a:ext>
              </a:extLst>
            </p:cNvPr>
            <p:cNvSpPr/>
            <p:nvPr/>
          </p:nvSpPr>
          <p:spPr>
            <a:xfrm>
              <a:off x="5271308" y="3088254"/>
              <a:ext cx="859861" cy="859861"/>
            </a:xfrm>
            <a:prstGeom prst="rect">
              <a:avLst/>
            </a:prstGeom>
            <a:solidFill>
              <a:srgbClr val="DB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6E993F3-3DE7-48B5-B947-3BAA051B3CEE}"/>
              </a:ext>
            </a:extLst>
          </p:cNvPr>
          <p:cNvGrpSpPr/>
          <p:nvPr/>
        </p:nvGrpSpPr>
        <p:grpSpPr>
          <a:xfrm>
            <a:off x="5271308" y="2099082"/>
            <a:ext cx="6225367" cy="859862"/>
            <a:chOff x="5271308" y="2099082"/>
            <a:chExt cx="6225367" cy="85986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2CECDBD-A9AC-466F-9E5E-653A16F6454E}"/>
                </a:ext>
              </a:extLst>
            </p:cNvPr>
            <p:cNvSpPr/>
            <p:nvPr/>
          </p:nvSpPr>
          <p:spPr>
            <a:xfrm>
              <a:off x="5688623" y="2099083"/>
              <a:ext cx="5808052" cy="85986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tIns="0" rIns="252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DB192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Capability: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Many larger nuclear service companies do not carry all the capability to deliver all decommissioning tasks and rely on SMEs to bring niche’ capability 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B4B55D5-912D-48E7-A264-00F6FF3C6FBD}"/>
                </a:ext>
              </a:extLst>
            </p:cNvPr>
            <p:cNvSpPr/>
            <p:nvPr/>
          </p:nvSpPr>
          <p:spPr>
            <a:xfrm>
              <a:off x="5271308" y="2099082"/>
              <a:ext cx="859861" cy="859861"/>
            </a:xfrm>
            <a:prstGeom prst="rect">
              <a:avLst/>
            </a:prstGeom>
            <a:solidFill>
              <a:srgbClr val="DB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CAECC4-AF9E-418D-B7E4-587B72DA8926}"/>
              </a:ext>
            </a:extLst>
          </p:cNvPr>
          <p:cNvGrpSpPr/>
          <p:nvPr/>
        </p:nvGrpSpPr>
        <p:grpSpPr>
          <a:xfrm>
            <a:off x="5271308" y="5066592"/>
            <a:ext cx="6225367" cy="859861"/>
            <a:chOff x="5271308" y="5066592"/>
            <a:chExt cx="6225367" cy="85986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38398C5-4BA0-46F9-A173-922BFBAC0C0E}"/>
                </a:ext>
              </a:extLst>
            </p:cNvPr>
            <p:cNvSpPr/>
            <p:nvPr/>
          </p:nvSpPr>
          <p:spPr>
            <a:xfrm>
              <a:off x="5688623" y="5066592"/>
              <a:ext cx="5808052" cy="85986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12000" tIns="0" rIns="252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DB192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Value: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Nuclear needs cost reduction! Often SMEs can bring more cost effective solutions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5366D54-57F1-4087-A816-820EF636C0F9}"/>
                </a:ext>
              </a:extLst>
            </p:cNvPr>
            <p:cNvSpPr/>
            <p:nvPr/>
          </p:nvSpPr>
          <p:spPr>
            <a:xfrm>
              <a:off x="5271308" y="5066592"/>
              <a:ext cx="859861" cy="859861"/>
            </a:xfrm>
            <a:prstGeom prst="rect">
              <a:avLst/>
            </a:prstGeom>
            <a:solidFill>
              <a:srgbClr val="DB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grpSp>
          <p:nvGrpSpPr>
            <p:cNvPr id="46" name="Graphique 207">
              <a:extLst>
                <a:ext uri="{FF2B5EF4-FFF2-40B4-BE49-F238E27FC236}">
                  <a16:creationId xmlns:a16="http://schemas.microsoft.com/office/drawing/2014/main" id="{E52BE78E-AC3A-4523-8C87-40F24C7E2445}"/>
                </a:ext>
              </a:extLst>
            </p:cNvPr>
            <p:cNvGrpSpPr/>
            <p:nvPr/>
          </p:nvGrpSpPr>
          <p:grpSpPr>
            <a:xfrm>
              <a:off x="5534528" y="5340917"/>
              <a:ext cx="322306" cy="300077"/>
              <a:chOff x="7576256" y="2733415"/>
              <a:chExt cx="276225" cy="257175"/>
            </a:xfrm>
          </p:grpSpPr>
          <p:sp>
            <p:nvSpPr>
              <p:cNvPr id="47" name="Forme libre : forme 438">
                <a:extLst>
                  <a:ext uri="{FF2B5EF4-FFF2-40B4-BE49-F238E27FC236}">
                    <a16:creationId xmlns:a16="http://schemas.microsoft.com/office/drawing/2014/main" id="{5BDF4FC9-3113-4ED1-B5ED-2F47D4259D6B}"/>
                  </a:ext>
                </a:extLst>
              </p:cNvPr>
              <p:cNvSpPr/>
              <p:nvPr/>
            </p:nvSpPr>
            <p:spPr>
              <a:xfrm>
                <a:off x="7614356" y="2866773"/>
                <a:ext cx="142875" cy="66675"/>
              </a:xfrm>
              <a:custGeom>
                <a:avLst/>
                <a:gdLst>
                  <a:gd name="connsiteX0" fmla="*/ 0 w 142875"/>
                  <a:gd name="connsiteY0" fmla="*/ 0 h 66675"/>
                  <a:gd name="connsiteX1" fmla="*/ 9525 w 142875"/>
                  <a:gd name="connsiteY1" fmla="*/ 0 h 66675"/>
                  <a:gd name="connsiteX2" fmla="*/ 66675 w 142875"/>
                  <a:gd name="connsiteY2" fmla="*/ 28575 h 66675"/>
                  <a:gd name="connsiteX3" fmla="*/ 104775 w 142875"/>
                  <a:gd name="connsiteY3" fmla="*/ 28575 h 66675"/>
                  <a:gd name="connsiteX4" fmla="*/ 142875 w 142875"/>
                  <a:gd name="connsiteY4" fmla="*/ 66675 h 66675"/>
                  <a:gd name="connsiteX5" fmla="*/ 57150 w 142875"/>
                  <a:gd name="connsiteY5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66675">
                    <a:moveTo>
                      <a:pt x="0" y="0"/>
                    </a:moveTo>
                    <a:lnTo>
                      <a:pt x="9525" y="0"/>
                    </a:lnTo>
                    <a:cubicBezTo>
                      <a:pt x="31128" y="0"/>
                      <a:pt x="55493" y="11878"/>
                      <a:pt x="66675" y="28575"/>
                    </a:cubicBezTo>
                    <a:lnTo>
                      <a:pt x="104775" y="28575"/>
                    </a:lnTo>
                    <a:cubicBezTo>
                      <a:pt x="123892" y="28575"/>
                      <a:pt x="142875" y="47558"/>
                      <a:pt x="142875" y="66675"/>
                    </a:cubicBezTo>
                    <a:lnTo>
                      <a:pt x="57150" y="66675"/>
                    </a:lnTo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</a:endParaRPr>
              </a:p>
            </p:txBody>
          </p:sp>
          <p:sp>
            <p:nvSpPr>
              <p:cNvPr id="48" name="Forme libre : forme 439">
                <a:extLst>
                  <a:ext uri="{FF2B5EF4-FFF2-40B4-BE49-F238E27FC236}">
                    <a16:creationId xmlns:a16="http://schemas.microsoft.com/office/drawing/2014/main" id="{8911EA15-4E73-4829-B5B6-1990DDCC8FEF}"/>
                  </a:ext>
                </a:extLst>
              </p:cNvPr>
              <p:cNvSpPr/>
              <p:nvPr/>
            </p:nvSpPr>
            <p:spPr>
              <a:xfrm>
                <a:off x="7614356" y="2914390"/>
                <a:ext cx="238125" cy="76200"/>
              </a:xfrm>
              <a:custGeom>
                <a:avLst/>
                <a:gdLst>
                  <a:gd name="connsiteX0" fmla="*/ 136789 w 238125"/>
                  <a:gd name="connsiteY0" fmla="*/ 0 h 76200"/>
                  <a:gd name="connsiteX1" fmla="*/ 200025 w 238125"/>
                  <a:gd name="connsiteY1" fmla="*/ 0 h 76200"/>
                  <a:gd name="connsiteX2" fmla="*/ 238125 w 238125"/>
                  <a:gd name="connsiteY2" fmla="*/ 19050 h 76200"/>
                  <a:gd name="connsiteX3" fmla="*/ 101727 w 238125"/>
                  <a:gd name="connsiteY3" fmla="*/ 74447 h 76200"/>
                  <a:gd name="connsiteX4" fmla="*/ 68228 w 238125"/>
                  <a:gd name="connsiteY4" fmla="*/ 73057 h 76200"/>
                  <a:gd name="connsiteX5" fmla="*/ 0 w 238125"/>
                  <a:gd name="connsiteY5" fmla="*/ 384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125" h="76200">
                    <a:moveTo>
                      <a:pt x="136789" y="0"/>
                    </a:moveTo>
                    <a:lnTo>
                      <a:pt x="200025" y="0"/>
                    </a:lnTo>
                    <a:cubicBezTo>
                      <a:pt x="234553" y="0"/>
                      <a:pt x="238125" y="19050"/>
                      <a:pt x="238125" y="19050"/>
                    </a:cubicBezTo>
                    <a:lnTo>
                      <a:pt x="101727" y="74447"/>
                    </a:lnTo>
                    <a:cubicBezTo>
                      <a:pt x="90878" y="78791"/>
                      <a:pt x="78686" y="78286"/>
                      <a:pt x="68228" y="73057"/>
                    </a:cubicBezTo>
                    <a:lnTo>
                      <a:pt x="0" y="38405"/>
                    </a:lnTo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Forme libre : forme 440">
                <a:extLst>
                  <a:ext uri="{FF2B5EF4-FFF2-40B4-BE49-F238E27FC236}">
                    <a16:creationId xmlns:a16="http://schemas.microsoft.com/office/drawing/2014/main" id="{AEAC2DB6-B527-4C83-8A88-3BC2E74047FF}"/>
                  </a:ext>
                </a:extLst>
              </p:cNvPr>
              <p:cNvSpPr/>
              <p:nvPr/>
            </p:nvSpPr>
            <p:spPr>
              <a:xfrm>
                <a:off x="7757231" y="2790565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noFill/>
              <a:ln w="15875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Forme libre : forme 441">
                <a:extLst>
                  <a:ext uri="{FF2B5EF4-FFF2-40B4-BE49-F238E27FC236}">
                    <a16:creationId xmlns:a16="http://schemas.microsoft.com/office/drawing/2014/main" id="{CEBEA2AB-3FBB-40A4-B654-334D6ADB082D}"/>
                  </a:ext>
                </a:extLst>
              </p:cNvPr>
              <p:cNvSpPr/>
              <p:nvPr/>
            </p:nvSpPr>
            <p:spPr>
              <a:xfrm>
                <a:off x="7576256" y="2847715"/>
                <a:ext cx="38100" cy="123825"/>
              </a:xfrm>
              <a:custGeom>
                <a:avLst/>
                <a:gdLst>
                  <a:gd name="connsiteX0" fmla="*/ 0 w 38100"/>
                  <a:gd name="connsiteY0" fmla="*/ 0 h 123825"/>
                  <a:gd name="connsiteX1" fmla="*/ 38100 w 38100"/>
                  <a:gd name="connsiteY1" fmla="*/ 0 h 123825"/>
                  <a:gd name="connsiteX2" fmla="*/ 38100 w 38100"/>
                  <a:gd name="connsiteY2" fmla="*/ 123825 h 123825"/>
                  <a:gd name="connsiteX3" fmla="*/ 0 w 38100"/>
                  <a:gd name="connsiteY3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23825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23825"/>
                    </a:lnTo>
                    <a:lnTo>
                      <a:pt x="0" y="123825"/>
                    </a:lnTo>
                    <a:close/>
                  </a:path>
                </a:pathLst>
              </a:custGeom>
              <a:noFill/>
              <a:ln w="15875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Forme libre : forme 442">
                <a:extLst>
                  <a:ext uri="{FF2B5EF4-FFF2-40B4-BE49-F238E27FC236}">
                    <a16:creationId xmlns:a16="http://schemas.microsoft.com/office/drawing/2014/main" id="{FF85926A-570B-442F-BDBE-0675253502DD}"/>
                  </a:ext>
                </a:extLst>
              </p:cNvPr>
              <p:cNvSpPr/>
              <p:nvPr/>
            </p:nvSpPr>
            <p:spPr>
              <a:xfrm>
                <a:off x="7642931" y="2733415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noFill/>
              <a:ln w="15875" cap="sq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E96DAD4-7BA3-46BF-994D-C72582E81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666" y="5066592"/>
            <a:ext cx="1773967" cy="1586869"/>
          </a:xfrm>
          <a:prstGeom prst="rect">
            <a:avLst/>
          </a:prstGeom>
        </p:spPr>
      </p:pic>
      <p:pic>
        <p:nvPicPr>
          <p:cNvPr id="13" name="Graphic 12" descr="Bar graph with upward trend with solid fill">
            <a:extLst>
              <a:ext uri="{FF2B5EF4-FFF2-40B4-BE49-F238E27FC236}">
                <a16:creationId xmlns:a16="http://schemas.microsoft.com/office/drawing/2014/main" id="{488B214A-929E-41C6-8FE2-1B243DD119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0183" y="3298275"/>
            <a:ext cx="455451" cy="45545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29649E68-7457-4427-80E6-FDA8539BA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31098" y="2404975"/>
            <a:ext cx="363842" cy="248074"/>
          </a:xfrm>
          <a:prstGeom prst="rect">
            <a:avLst/>
          </a:prstGeom>
        </p:spPr>
      </p:pic>
      <p:pic>
        <p:nvPicPr>
          <p:cNvPr id="16" name="Graphic 15" descr="Architecture outline">
            <a:extLst>
              <a:ext uri="{FF2B5EF4-FFF2-40B4-BE49-F238E27FC236}">
                <a16:creationId xmlns:a16="http://schemas.microsoft.com/office/drawing/2014/main" id="{8415DE85-67C1-4457-8D06-6D2B8B8718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90183" y="4264091"/>
            <a:ext cx="512770" cy="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8194 L 1.04167E-6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112 2.96296E-6 L -2.08333E-7 2.96296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3112 0 L -2.08333E-7 0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3112 2.96296E-6 L -2.08333E-7 2.96296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3112 2.96296E-6 L -2.08333E-7 2.96296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3112 2.96296E-6 L -2.08333E-7 2.96296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EDD7D9-A4D4-46F0-B163-BB74BAA1AAB4}"/>
              </a:ext>
            </a:extLst>
          </p:cNvPr>
          <p:cNvGrpSpPr/>
          <p:nvPr/>
        </p:nvGrpSpPr>
        <p:grpSpPr>
          <a:xfrm>
            <a:off x="4585980" y="2825126"/>
            <a:ext cx="7606021" cy="4040037"/>
            <a:chOff x="4585980" y="2278892"/>
            <a:chExt cx="7606021" cy="45862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44CE26-C4F6-4309-B492-F3EF07BB41BD}"/>
                </a:ext>
              </a:extLst>
            </p:cNvPr>
            <p:cNvSpPr/>
            <p:nvPr/>
          </p:nvSpPr>
          <p:spPr>
            <a:xfrm>
              <a:off x="4585981" y="2278892"/>
              <a:ext cx="7606020" cy="4586271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082BF5A-2ECF-4ADE-8E69-0288908FE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063" b="17063"/>
            <a:stretch/>
          </p:blipFill>
          <p:spPr>
            <a:xfrm flipH="1">
              <a:off x="4585980" y="2404780"/>
              <a:ext cx="7566435" cy="280366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7F3263-8689-452C-9A81-5B0005EEFC6E}"/>
              </a:ext>
            </a:extLst>
          </p:cNvPr>
          <p:cNvSpPr txBox="1"/>
          <p:nvPr/>
        </p:nvSpPr>
        <p:spPr>
          <a:xfrm>
            <a:off x="695324" y="390489"/>
            <a:ext cx="360340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Procurement in</a:t>
            </a:r>
          </a:p>
          <a:p>
            <a:pPr algn="l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Decommissioning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29554C-A91B-4DB3-AB12-1BF83DBEC74B}"/>
              </a:ext>
            </a:extLst>
          </p:cNvPr>
          <p:cNvSpPr/>
          <p:nvPr/>
        </p:nvSpPr>
        <p:spPr>
          <a:xfrm>
            <a:off x="0" y="0"/>
            <a:ext cx="101600" cy="6857999"/>
          </a:xfrm>
          <a:prstGeom prst="rect">
            <a:avLst/>
          </a:prstGeom>
          <a:solidFill>
            <a:srgbClr val="DB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8898B2-189B-4816-9598-08C90E5F4910}"/>
              </a:ext>
            </a:extLst>
          </p:cNvPr>
          <p:cNvGrpSpPr/>
          <p:nvPr/>
        </p:nvGrpSpPr>
        <p:grpSpPr>
          <a:xfrm>
            <a:off x="695324" y="1873574"/>
            <a:ext cx="3301324" cy="4984425"/>
            <a:chOff x="695324" y="1873574"/>
            <a:chExt cx="3301324" cy="498442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9B5330-B0E4-4547-9E61-1425F9FC919E}"/>
                </a:ext>
              </a:extLst>
            </p:cNvPr>
            <p:cNvSpPr txBox="1"/>
            <p:nvPr/>
          </p:nvSpPr>
          <p:spPr>
            <a:xfrm>
              <a:off x="695324" y="1873574"/>
              <a:ext cx="3301324" cy="47068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rgbClr val="DB1926"/>
                </a:buClr>
                <a:buSzPct val="140000"/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Decommissioning publicly funded</a:t>
              </a:r>
            </a:p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rgbClr val="DB1926"/>
                </a:buClr>
                <a:buSzPct val="140000"/>
                <a:buFont typeface="Arial" panose="020B0604020202020204" pitchFamily="34" charset="0"/>
                <a:buChar char="•"/>
              </a:pPr>
              <a:endParaRPr lang="en-U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rgbClr val="DB1926"/>
                </a:buClr>
                <a:buSzPct val="140000"/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Follows </a:t>
              </a:r>
              <a:r>
                <a:rPr lang="en-GB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open, transparent, and fair procurement processes in line with government procurement regulation</a:t>
              </a:r>
            </a:p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rgbClr val="DB1926"/>
                </a:buClr>
                <a:buSzPct val="140000"/>
                <a:buFont typeface="Arial" panose="020B0604020202020204" pitchFamily="34" charset="0"/>
                <a:buChar char="•"/>
              </a:pPr>
              <a:endParaRPr lang="en-GB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rgbClr val="DB1926"/>
                </a:buClr>
                <a:buSzPct val="140000"/>
                <a:buFont typeface="Arial" panose="020B0604020202020204" pitchFamily="34" charset="0"/>
                <a:buChar char="•"/>
              </a:pPr>
              <a:r>
                <a:rPr lang="en-GB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IE the best bid will win </a:t>
              </a:r>
            </a:p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rgbClr val="DB1926"/>
                </a:buClr>
                <a:buSzPct val="140000"/>
                <a:buFont typeface="Arial" panose="020B0604020202020204" pitchFamily="34" charset="0"/>
                <a:buChar char="•"/>
              </a:pPr>
              <a:endParaRPr lang="en-GB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rgbClr val="DB1926"/>
                </a:buClr>
                <a:buSzPct val="140000"/>
                <a:buFont typeface="Arial" panose="020B0604020202020204" pitchFamily="34" charset="0"/>
                <a:buChar char="•"/>
              </a:pPr>
              <a:r>
                <a:rPr lang="en-GB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Balance between technical competency, commercial competitiveness and exclusion criteria</a:t>
              </a:r>
            </a:p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rgbClr val="DB1926"/>
                </a:buClr>
                <a:buSzPct val="140000"/>
                <a:buFont typeface="Arial" panose="020B0604020202020204" pitchFamily="34" charset="0"/>
                <a:buChar char="•"/>
              </a:pPr>
              <a:endParaRPr lang="en-GB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rgbClr val="DB1926"/>
                </a:buClr>
                <a:buSzPct val="140000"/>
                <a:buFont typeface="Arial" panose="020B0604020202020204" pitchFamily="34" charset="0"/>
                <a:buChar char="•"/>
              </a:pPr>
              <a:r>
                <a:rPr lang="en-GB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SLC’s publish monthly procurement plans</a:t>
              </a:r>
            </a:p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rgbClr val="DB1926"/>
                </a:buClr>
                <a:buSzPct val="140000"/>
                <a:buFont typeface="Arial" panose="020B0604020202020204" pitchFamily="34" charset="0"/>
                <a:buChar char="•"/>
              </a:pPr>
              <a:endParaRPr lang="en-GB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rgbClr val="DB1926"/>
                </a:buClr>
                <a:buSzPct val="140000"/>
                <a:buFont typeface="Arial" panose="020B0604020202020204" pitchFamily="34" charset="0"/>
                <a:buChar char="•"/>
              </a:pPr>
              <a:r>
                <a:rPr lang="en-GB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Allows business to position for medium to long term opportunities</a:t>
              </a:r>
              <a:endParaRPr lang="en-U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lnSpc>
                  <a:spcPct val="110000"/>
                </a:lnSpc>
                <a:spcAft>
                  <a:spcPts val="900"/>
                </a:spcAft>
                <a:buClr>
                  <a:schemeClr val="tx2"/>
                </a:buClr>
                <a:buSzPct val="140000"/>
                <a:buFont typeface="Arial" panose="020B0604020202020204" pitchFamily="34" charset="0"/>
                <a:buChar char="•"/>
              </a:pPr>
              <a:endParaRPr 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A2FC41-1376-4FCD-9BE1-EA57080D102A}"/>
                </a:ext>
              </a:extLst>
            </p:cNvPr>
            <p:cNvCxnSpPr>
              <a:cxnSpLocks/>
            </p:cNvCxnSpPr>
            <p:nvPr/>
          </p:nvCxnSpPr>
          <p:spPr>
            <a:xfrm>
              <a:off x="730091" y="1946366"/>
              <a:ext cx="0" cy="4911633"/>
            </a:xfrm>
            <a:prstGeom prst="line">
              <a:avLst/>
            </a:prstGeom>
            <a:ln w="19050" cap="flat">
              <a:solidFill>
                <a:srgbClr val="E12D2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Google Shape;834;p41">
            <a:extLst>
              <a:ext uri="{FF2B5EF4-FFF2-40B4-BE49-F238E27FC236}">
                <a16:creationId xmlns:a16="http://schemas.microsoft.com/office/drawing/2014/main" id="{52A3D77F-F549-45E7-89D3-74E71DBEF983}"/>
              </a:ext>
            </a:extLst>
          </p:cNvPr>
          <p:cNvSpPr txBox="1">
            <a:spLocks/>
          </p:cNvSpPr>
          <p:nvPr/>
        </p:nvSpPr>
        <p:spPr>
          <a:xfrm>
            <a:off x="11889774" y="6492875"/>
            <a:ext cx="162796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chemeClr val="bg1"/>
                </a:solidFill>
                <a:latin typeface="Segoe UI" panose="020B0502040204020203" pitchFamily="34" charset="0"/>
                <a:cs typeface="Segoe UI Semibold" panose="020B0702040204020203" pitchFamily="34" charset="0"/>
              </a:rPr>
              <a:pPr/>
              <a:t>6</a:t>
            </a:fld>
            <a:endParaRPr lang="en-US" sz="900">
              <a:solidFill>
                <a:schemeClr val="bg1"/>
              </a:solidFill>
              <a:latin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3F69C5-7C3E-412D-81B5-50A7CFA8D1D7}"/>
              </a:ext>
            </a:extLst>
          </p:cNvPr>
          <p:cNvGrpSpPr/>
          <p:nvPr/>
        </p:nvGrpSpPr>
        <p:grpSpPr>
          <a:xfrm>
            <a:off x="4625139" y="-32708"/>
            <a:ext cx="2535481" cy="2815709"/>
            <a:chOff x="4585981" y="0"/>
            <a:chExt cx="2535481" cy="227889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547C554-0487-4268-9DE9-A4399A71C66D}"/>
                </a:ext>
              </a:extLst>
            </p:cNvPr>
            <p:cNvSpPr/>
            <p:nvPr/>
          </p:nvSpPr>
          <p:spPr>
            <a:xfrm>
              <a:off x="4585981" y="0"/>
              <a:ext cx="2535481" cy="2278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5A06A2D-2D0C-40B1-9453-EF285C8759D6}"/>
                </a:ext>
              </a:extLst>
            </p:cNvPr>
            <p:cNvSpPr txBox="1"/>
            <p:nvPr/>
          </p:nvSpPr>
          <p:spPr>
            <a:xfrm>
              <a:off x="4903910" y="1029136"/>
              <a:ext cx="2177971" cy="9137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Open Procurement</a:t>
              </a:r>
              <a:br>
                <a:rPr lang="en-US" sz="1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en-US" sz="10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Find a Tender 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10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Contracts Finder (Over £10k)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GB" sz="10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Tender Electronic Daily (high value)</a:t>
              </a:r>
              <a:endPara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endParaRPr lang="en-US" sz="12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16BCC8E-076E-45E6-BBF3-1262C70535C0}"/>
                </a:ext>
              </a:extLst>
            </p:cNvPr>
            <p:cNvCxnSpPr>
              <a:cxnSpLocks/>
            </p:cNvCxnSpPr>
            <p:nvPr/>
          </p:nvCxnSpPr>
          <p:spPr>
            <a:xfrm>
              <a:off x="4586403" y="2278892"/>
              <a:ext cx="2535057" cy="0"/>
            </a:xfrm>
            <a:prstGeom prst="line">
              <a:avLst/>
            </a:prstGeom>
            <a:ln w="25400" cap="flat">
              <a:solidFill>
                <a:srgbClr val="E12D2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F9CFA36-24F4-4E65-A88B-9622E1E7D33C}"/>
              </a:ext>
            </a:extLst>
          </p:cNvPr>
          <p:cNvGrpSpPr/>
          <p:nvPr/>
        </p:nvGrpSpPr>
        <p:grpSpPr>
          <a:xfrm>
            <a:off x="7160618" y="-43875"/>
            <a:ext cx="2535481" cy="2829505"/>
            <a:chOff x="7121460" y="-11167"/>
            <a:chExt cx="2535481" cy="229005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1CF051A-BD18-48E0-8FB0-FC201D2D31EA}"/>
                </a:ext>
              </a:extLst>
            </p:cNvPr>
            <p:cNvSpPr/>
            <p:nvPr/>
          </p:nvSpPr>
          <p:spPr>
            <a:xfrm>
              <a:off x="7121460" y="0"/>
              <a:ext cx="2535481" cy="2278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6908DC9-2921-4187-B87C-98E32E7E88DA}"/>
                </a:ext>
              </a:extLst>
            </p:cNvPr>
            <p:cNvSpPr txBox="1"/>
            <p:nvPr/>
          </p:nvSpPr>
          <p:spPr>
            <a:xfrm>
              <a:off x="7481230" y="1038219"/>
              <a:ext cx="1815516" cy="913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DB192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Specialist Frameworks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10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100’s of decommissioning FW’s 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10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Vary from multi billion to bespoke services 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endParaRPr lang="en-US" sz="12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F2065C1-E30A-441C-B33E-B68CD008EDB8}"/>
                </a:ext>
              </a:extLst>
            </p:cNvPr>
            <p:cNvCxnSpPr>
              <a:cxnSpLocks/>
            </p:cNvCxnSpPr>
            <p:nvPr/>
          </p:nvCxnSpPr>
          <p:spPr>
            <a:xfrm>
              <a:off x="7121460" y="2278892"/>
              <a:ext cx="2535057" cy="0"/>
            </a:xfrm>
            <a:prstGeom prst="line">
              <a:avLst/>
            </a:prstGeom>
            <a:ln w="2540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8714A4C6-E788-4689-ABA7-447FF7F4E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8410" y="364693"/>
              <a:ext cx="381000" cy="419100"/>
            </a:xfrm>
            <a:prstGeom prst="rect">
              <a:avLst/>
            </a:prstGeom>
          </p:spPr>
        </p:pic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D78F7E4-A670-493A-BB04-FCF2F7E49F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1460" y="-11167"/>
              <a:ext cx="0" cy="2280640"/>
            </a:xfrm>
            <a:prstGeom prst="line">
              <a:avLst/>
            </a:prstGeom>
            <a:ln w="3175" cap="flat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D8B247-2A06-469A-A70A-E652F0943430}"/>
              </a:ext>
            </a:extLst>
          </p:cNvPr>
          <p:cNvGrpSpPr/>
          <p:nvPr/>
        </p:nvGrpSpPr>
        <p:grpSpPr>
          <a:xfrm>
            <a:off x="9695677" y="-43875"/>
            <a:ext cx="2535481" cy="2829505"/>
            <a:chOff x="9656519" y="-11167"/>
            <a:chExt cx="2535481" cy="229005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90D3E6A-4C59-4196-8793-FB7A3E3A1D3B}"/>
                </a:ext>
              </a:extLst>
            </p:cNvPr>
            <p:cNvSpPr/>
            <p:nvPr/>
          </p:nvSpPr>
          <p:spPr>
            <a:xfrm>
              <a:off x="9656519" y="0"/>
              <a:ext cx="2535481" cy="2278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>
                <a:latin typeface="Segoe UI" panose="020B0502040204020203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9FEA2F7-0E99-4C0E-9F93-58303CF28DDD}"/>
                </a:ext>
              </a:extLst>
            </p:cNvPr>
            <p:cNvSpPr txBox="1"/>
            <p:nvPr/>
          </p:nvSpPr>
          <p:spPr>
            <a:xfrm>
              <a:off x="9970191" y="1071864"/>
              <a:ext cx="1908134" cy="6543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Dynamic Purchasing Systems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US" sz="10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Allows Suppliers visibility and access to provide support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A9D1A7C-F46B-434B-A787-F09DFBDD04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6519" y="2278892"/>
              <a:ext cx="2535057" cy="0"/>
            </a:xfrm>
            <a:prstGeom prst="line">
              <a:avLst/>
            </a:prstGeom>
            <a:ln w="25400" cap="flat">
              <a:solidFill>
                <a:srgbClr val="E12D2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7B01150F-C8AF-4A32-BB9B-67C5040C7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44050" y="402192"/>
              <a:ext cx="400050" cy="419100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E9A3732-650A-4EAA-8A4C-103C6131C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6941" y="-11167"/>
              <a:ext cx="0" cy="2280640"/>
            </a:xfrm>
            <a:prstGeom prst="line">
              <a:avLst/>
            </a:prstGeom>
            <a:ln w="3175" cap="flat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3DEC6B8-DCB7-4188-984F-FC711F8B8895}"/>
              </a:ext>
            </a:extLst>
          </p:cNvPr>
          <p:cNvCxnSpPr>
            <a:cxnSpLocks/>
          </p:cNvCxnSpPr>
          <p:nvPr/>
        </p:nvCxnSpPr>
        <p:spPr>
          <a:xfrm flipV="1">
            <a:off x="4585981" y="2247"/>
            <a:ext cx="0" cy="6853498"/>
          </a:xfrm>
          <a:prstGeom prst="line">
            <a:avLst/>
          </a:prstGeom>
          <a:ln w="3175" cap="flat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Clipboard Checked outline">
            <a:extLst>
              <a:ext uri="{FF2B5EF4-FFF2-40B4-BE49-F238E27FC236}">
                <a16:creationId xmlns:a16="http://schemas.microsoft.com/office/drawing/2014/main" id="{498C8E70-DF6C-42B1-9C54-6CC1BC4318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92087" y="390489"/>
            <a:ext cx="585423" cy="5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8195 L 6.25E-7 -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0.25231 L -8.33333E-7 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BED7426-B5DD-42C8-9FA4-E2023FEBAAE6}"/>
              </a:ext>
            </a:extLst>
          </p:cNvPr>
          <p:cNvSpPr/>
          <p:nvPr/>
        </p:nvSpPr>
        <p:spPr>
          <a:xfrm>
            <a:off x="5705740" y="2"/>
            <a:ext cx="3243863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DBEC09-3838-44C6-BF94-2C53D7E51B06}"/>
              </a:ext>
            </a:extLst>
          </p:cNvPr>
          <p:cNvSpPr/>
          <p:nvPr/>
        </p:nvSpPr>
        <p:spPr>
          <a:xfrm>
            <a:off x="8949602" y="2"/>
            <a:ext cx="3242397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5939F0-6355-4516-AB7F-B195141CF45D}"/>
              </a:ext>
            </a:extLst>
          </p:cNvPr>
          <p:cNvSpPr/>
          <p:nvPr/>
        </p:nvSpPr>
        <p:spPr>
          <a:xfrm>
            <a:off x="5705739" y="3429001"/>
            <a:ext cx="3243864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54BDA1-D8FB-4F44-A3C4-1F09347AA2F3}"/>
              </a:ext>
            </a:extLst>
          </p:cNvPr>
          <p:cNvSpPr/>
          <p:nvPr/>
        </p:nvSpPr>
        <p:spPr>
          <a:xfrm>
            <a:off x="8949602" y="3429001"/>
            <a:ext cx="3242397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9C33C5-3514-4602-8BB5-11B12B39B970}"/>
              </a:ext>
            </a:extLst>
          </p:cNvPr>
          <p:cNvCxnSpPr>
            <a:cxnSpLocks/>
          </p:cNvCxnSpPr>
          <p:nvPr/>
        </p:nvCxnSpPr>
        <p:spPr>
          <a:xfrm flipV="1">
            <a:off x="5702968" y="3152"/>
            <a:ext cx="0" cy="6854849"/>
          </a:xfrm>
          <a:prstGeom prst="line">
            <a:avLst/>
          </a:prstGeom>
          <a:ln w="3175" cap="flat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F069E6D2-190B-4DD7-BCA8-BE0273D57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63331"/>
            <a:ext cx="5705740" cy="23876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7F3263-8689-452C-9A81-5B0005EEFC6E}"/>
              </a:ext>
            </a:extLst>
          </p:cNvPr>
          <p:cNvSpPr txBox="1"/>
          <p:nvPr/>
        </p:nvSpPr>
        <p:spPr>
          <a:xfrm>
            <a:off x="695324" y="390489"/>
            <a:ext cx="3603407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600" b="1" dirty="0">
                <a:solidFill>
                  <a:srgbClr val="DB1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to Access the Decommissioning Market: </a:t>
            </a:r>
          </a:p>
          <a:p>
            <a:pPr algn="l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Tier 1/2 Companies</a:t>
            </a:r>
            <a:r>
              <a:rPr lang="en-US" sz="2400" b="1" dirty="0">
                <a:solidFill>
                  <a:srgbClr val="DB1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29554C-A91B-4DB3-AB12-1BF83DBEC74B}"/>
              </a:ext>
            </a:extLst>
          </p:cNvPr>
          <p:cNvSpPr/>
          <p:nvPr/>
        </p:nvSpPr>
        <p:spPr>
          <a:xfrm>
            <a:off x="0" y="0"/>
            <a:ext cx="101600" cy="6857999"/>
          </a:xfrm>
          <a:prstGeom prst="rect">
            <a:avLst/>
          </a:prstGeom>
          <a:solidFill>
            <a:srgbClr val="DB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3" name="Google Shape;834;p41">
            <a:extLst>
              <a:ext uri="{FF2B5EF4-FFF2-40B4-BE49-F238E27FC236}">
                <a16:creationId xmlns:a16="http://schemas.microsoft.com/office/drawing/2014/main" id="{52A3D77F-F549-45E7-89D3-74E71DBEF983}"/>
              </a:ext>
            </a:extLst>
          </p:cNvPr>
          <p:cNvSpPr txBox="1">
            <a:spLocks/>
          </p:cNvSpPr>
          <p:nvPr/>
        </p:nvSpPr>
        <p:spPr>
          <a:xfrm>
            <a:off x="11889774" y="6474769"/>
            <a:ext cx="162796" cy="21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chemeClr val="bg1"/>
                </a:solidFill>
                <a:latin typeface="Segoe UI" panose="020B0502040204020203" pitchFamily="34" charset="0"/>
                <a:cs typeface="Segoe UI Semibold" panose="020B0702040204020203" pitchFamily="34" charset="0"/>
              </a:rPr>
              <a:pPr/>
              <a:t>7</a:t>
            </a:fld>
            <a:endParaRPr lang="en-US" sz="900">
              <a:solidFill>
                <a:schemeClr val="bg1"/>
              </a:solidFill>
              <a:latin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4" name="Google Shape;834;p41">
            <a:extLst>
              <a:ext uri="{FF2B5EF4-FFF2-40B4-BE49-F238E27FC236}">
                <a16:creationId xmlns:a16="http://schemas.microsoft.com/office/drawing/2014/main" id="{BBFF27E4-51F2-4CD8-A59C-26E1B6EF83F7}"/>
              </a:ext>
            </a:extLst>
          </p:cNvPr>
          <p:cNvSpPr txBox="1">
            <a:spLocks/>
          </p:cNvSpPr>
          <p:nvPr/>
        </p:nvSpPr>
        <p:spPr>
          <a:xfrm>
            <a:off x="11889774" y="6492875"/>
            <a:ext cx="162796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rgbClr val="E12D2D"/>
                </a:solidFill>
                <a:latin typeface="Segoe UI" panose="020B0502040204020203" pitchFamily="34" charset="0"/>
                <a:cs typeface="Segoe UI Semibold" panose="020B0702040204020203" pitchFamily="34" charset="0"/>
              </a:rPr>
              <a:pPr/>
              <a:t>7</a:t>
            </a:fld>
            <a:endParaRPr lang="en-US" sz="900">
              <a:solidFill>
                <a:srgbClr val="E12D2D"/>
              </a:solidFill>
              <a:latin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D7C59B-0778-4B7B-B300-B9550F5646E8}"/>
              </a:ext>
            </a:extLst>
          </p:cNvPr>
          <p:cNvGrpSpPr/>
          <p:nvPr/>
        </p:nvGrpSpPr>
        <p:grpSpPr>
          <a:xfrm>
            <a:off x="707508" y="1398001"/>
            <a:ext cx="4130674" cy="5536900"/>
            <a:chOff x="707508" y="2990240"/>
            <a:chExt cx="4130674" cy="55369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3543CB-3A46-4E0D-BCEE-2114DC850E27}"/>
                </a:ext>
              </a:extLst>
            </p:cNvPr>
            <p:cNvSpPr txBox="1"/>
            <p:nvPr/>
          </p:nvSpPr>
          <p:spPr>
            <a:xfrm>
              <a:off x="707508" y="2990240"/>
              <a:ext cx="4130674" cy="55369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ct val="110000"/>
                </a:lnSpc>
                <a:spcAft>
                  <a:spcPts val="600"/>
                </a:spcAft>
              </a:pPr>
              <a:endParaRPr 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l">
                <a:lnSpc>
                  <a:spcPct val="110000"/>
                </a:lnSpc>
                <a:spcAft>
                  <a:spcPts val="600"/>
                </a:spcAft>
              </a:pPr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How to Engage:</a:t>
              </a:r>
            </a:p>
            <a:p>
              <a:pPr marL="171450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GB" sz="1100" dirty="0">
                  <a:latin typeface="Segoe UI" panose="020B0502040204020203" pitchFamily="34" charset="0"/>
                  <a:ea typeface="+mn-lt"/>
                  <a:cs typeface="Segoe UI" panose="020B0502040204020203" pitchFamily="34" charset="0"/>
                </a:rPr>
                <a:t>Depending on opportunity contract value &amp; accessibility of the opportunity, SMEs can either bid alone for work packages, or partner with other organisations to bid for those opportunities. </a:t>
              </a:r>
            </a:p>
            <a:p>
              <a:pPr marL="171450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endParaRPr lang="fr-FR" sz="11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endParaRPr>
            </a:p>
            <a:p>
              <a:pPr marL="171450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US" sz="1100" dirty="0">
                  <a:latin typeface="Segoe UI" panose="020B0502040204020203" pitchFamily="34" charset="0"/>
                  <a:ea typeface="+mn-lt"/>
                  <a:cs typeface="Segoe UI" panose="020B0502040204020203" pitchFamily="34" charset="0"/>
                </a:rPr>
                <a:t>Typically for larger frameworks, opportunities or packages it may make sense for SMEs to team with larger T1 or T2 companies </a:t>
              </a:r>
            </a:p>
            <a:p>
              <a:pPr marL="171450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endParaRPr lang="en-US" sz="11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endParaRPr>
            </a:p>
            <a:p>
              <a:pPr marL="171450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When looking to partner, SMEs should  identify optimum potential partners:</a:t>
              </a:r>
            </a:p>
            <a:p>
              <a:pPr marL="628650" lvl="1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GB" sz="1100" b="1" dirty="0">
                  <a:solidFill>
                    <a:srgbClr val="DB1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Opportunity</a:t>
              </a: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 or framework looking of interest</a:t>
              </a:r>
            </a:p>
            <a:p>
              <a:pPr marL="628650" lvl="1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Potential partners that operate in </a:t>
              </a:r>
              <a:r>
                <a:rPr lang="en-GB" sz="1100" b="1" dirty="0">
                  <a:solidFill>
                    <a:srgbClr val="DB1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marketplace</a:t>
              </a:r>
            </a:p>
            <a:p>
              <a:pPr marL="628650" lvl="1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Potential partners </a:t>
              </a:r>
              <a:r>
                <a:rPr lang="en-GB" sz="1100" b="1" dirty="0">
                  <a:solidFill>
                    <a:srgbClr val="DB1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access</a:t>
              </a: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 to the specific opportunity</a:t>
              </a:r>
            </a:p>
            <a:p>
              <a:pPr marL="628650" lvl="1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Your </a:t>
              </a:r>
              <a:r>
                <a:rPr lang="en-GB" sz="1100" b="1" dirty="0">
                  <a:solidFill>
                    <a:srgbClr val="DB1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relationship</a:t>
              </a: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 with potential partner and the partners </a:t>
              </a:r>
              <a:r>
                <a:rPr lang="en-GB" sz="1100" b="1" dirty="0">
                  <a:solidFill>
                    <a:srgbClr val="DB1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relationship</a:t>
              </a: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 with the client  </a:t>
              </a:r>
            </a:p>
            <a:p>
              <a:pPr marL="628650" lvl="1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Areas of </a:t>
              </a:r>
              <a:r>
                <a:rPr lang="en-GB" sz="1100" b="1" dirty="0">
                  <a:solidFill>
                    <a:srgbClr val="DB1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complimentary</a:t>
              </a: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 capability with potential partners </a:t>
              </a:r>
            </a:p>
            <a:p>
              <a:pPr marL="628650" lvl="1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endParaRPr lang="en-GB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GB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Tier 1 and Tier 2 supply chain companies are highly responsive to SMEs and local supply chain company engagement. </a:t>
              </a:r>
              <a:r>
                <a:rPr lang="en-GB" sz="1100" b="1" dirty="0">
                  <a:solidFill>
                    <a:srgbClr val="DB1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Just Pick up the phone!</a:t>
              </a:r>
            </a:p>
            <a:p>
              <a:pPr marL="171450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endParaRPr lang="en-GB" sz="1100" b="1" dirty="0">
                <a:solidFill>
                  <a:srgbClr val="DB19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Nuclear Industry Association gives breakdown of companies operating in the nuclear sector:</a:t>
              </a:r>
            </a:p>
            <a:p>
              <a:pPr marL="628650" lvl="1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  <a:hlinkClick r:id="rId4"/>
                </a:rPr>
                <a:t>https://www.niauk.org/membership/our-members/</a:t>
              </a:r>
              <a:endParaRPr lang="en-GB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628650" lvl="1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endParaRPr lang="en-GB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r>
                <a:rPr lang="en-GB" sz="11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Menter</a:t>
              </a:r>
              <a:r>
                <a:rPr lang="en-GB" sz="1100" dirty="0">
                  <a:latin typeface="Segoe UI" panose="020B0502040204020203" pitchFamily="34" charset="0"/>
                  <a:cs typeface="Segoe UI" panose="020B0502040204020203" pitchFamily="34" charset="0"/>
                </a:rPr>
                <a:t> Mon &amp; WNF: Range of ongoing programmes</a:t>
              </a:r>
            </a:p>
            <a:p>
              <a:pPr marL="171450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endParaRPr lang="en-GB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buClr>
                  <a:srgbClr val="E12D2D"/>
                </a:buClr>
                <a:buSzPct val="110000"/>
                <a:buFont typeface="Arial"/>
                <a:buChar char="•"/>
              </a:pPr>
              <a:endParaRPr lang="en-GB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58144EE-2A54-45F4-90D3-CD6878D44490}"/>
                </a:ext>
              </a:extLst>
            </p:cNvPr>
            <p:cNvCxnSpPr>
              <a:cxnSpLocks/>
            </p:cNvCxnSpPr>
            <p:nvPr/>
          </p:nvCxnSpPr>
          <p:spPr>
            <a:xfrm>
              <a:off x="720664" y="3682296"/>
              <a:ext cx="0" cy="4777991"/>
            </a:xfrm>
            <a:prstGeom prst="line">
              <a:avLst/>
            </a:prstGeom>
            <a:ln w="3175" cap="flat">
              <a:solidFill>
                <a:srgbClr val="E12D2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54F92B2-E972-4929-BCE9-04779B3F51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133" y="390489"/>
            <a:ext cx="1121244" cy="783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163288-020E-4381-A0E3-818297CDE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849" y="72282"/>
            <a:ext cx="2129147" cy="14194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B608C1-E577-40AC-8D7F-81317295A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0528" y="427934"/>
            <a:ext cx="2721423" cy="708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827EB1-FB6A-4671-8F34-2F9070C63D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0067" y="1491713"/>
            <a:ext cx="1068447" cy="10684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3C17C6-807C-445B-9A89-EF231BF262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546" y="1495517"/>
            <a:ext cx="1068447" cy="10684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5DD43F-8832-4ED4-ABCF-24E98EBABD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6432" y="1634754"/>
            <a:ext cx="1868244" cy="7081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FF7F48-AE15-499A-B4F5-0C83CABD71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1113" y="1491711"/>
            <a:ext cx="1456973" cy="10684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4B4EC-B495-4357-90F4-ADB76A341F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2133" y="2936652"/>
            <a:ext cx="1452136" cy="6825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D5F6E4-7DD4-4791-ADD9-22EA5BC116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0778" y="2936652"/>
            <a:ext cx="935797" cy="93871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2E962C-BDFC-403C-9EDA-2A02DA018D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41409" y="2939568"/>
            <a:ext cx="935797" cy="93579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5690E06-03FE-45EB-9F07-4EE1EC2685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56659" y="2936652"/>
            <a:ext cx="1094498" cy="93579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DEF74E-2BA1-4611-A561-180C52895E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00197" y="3991844"/>
            <a:ext cx="2055960" cy="13706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83C035A-8827-4AA2-AACB-89ECAD7337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98842" y="4022774"/>
            <a:ext cx="1727400" cy="12955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368709-33A9-4C4A-81C4-0EB7FA2B96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48449" y="4345315"/>
            <a:ext cx="1989348" cy="76983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8764B25-749F-4888-872E-53DD7AB9F7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12834" y="5496809"/>
            <a:ext cx="1429015" cy="80382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846B1F1-73C9-4180-9D6B-C0D191CAB1D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82557" y="5496809"/>
            <a:ext cx="1247729" cy="80382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9230788-113F-4D3C-A6A4-8119A0B649E6}"/>
              </a:ext>
            </a:extLst>
          </p:cNvPr>
          <p:cNvSpPr txBox="1"/>
          <p:nvPr/>
        </p:nvSpPr>
        <p:spPr>
          <a:xfrm>
            <a:off x="9570994" y="5697121"/>
            <a:ext cx="2881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DB1926"/>
                </a:solidFill>
              </a:rPr>
              <a:t>+ Many, Many More</a:t>
            </a:r>
          </a:p>
        </p:txBody>
      </p:sp>
    </p:spTree>
    <p:extLst>
      <p:ext uri="{BB962C8B-B14F-4D97-AF65-F5344CB8AC3E}">
        <p14:creationId xmlns:p14="http://schemas.microsoft.com/office/powerpoint/2010/main" val="259082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8195 L -3.95833E-6 -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C258ADC9-CC59-48AD-BEC4-6504855D681A}"/>
              </a:ext>
            </a:extLst>
          </p:cNvPr>
          <p:cNvSpPr/>
          <p:nvPr/>
        </p:nvSpPr>
        <p:spPr>
          <a:xfrm>
            <a:off x="-1" y="0"/>
            <a:ext cx="45933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C9AAD2-9F0D-432E-95C7-D6BCE0C011DE}"/>
              </a:ext>
            </a:extLst>
          </p:cNvPr>
          <p:cNvSpPr/>
          <p:nvPr/>
        </p:nvSpPr>
        <p:spPr>
          <a:xfrm>
            <a:off x="4589898" y="0"/>
            <a:ext cx="7606840" cy="212676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pattFill prst="pct5">
                <a:fgClr>
                  <a:prstClr val="white"/>
                </a:fgClr>
                <a:bgClr>
                  <a:prstClr val="white"/>
                </a:bgClr>
              </a:patt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4716A4D-0E31-4922-ADA1-14B048777D57}"/>
              </a:ext>
            </a:extLst>
          </p:cNvPr>
          <p:cNvSpPr/>
          <p:nvPr/>
        </p:nvSpPr>
        <p:spPr>
          <a:xfrm>
            <a:off x="4593392" y="0"/>
            <a:ext cx="7606840" cy="2126764"/>
          </a:xfrm>
          <a:prstGeom prst="rect">
            <a:avLst/>
          </a:prstGeom>
          <a:gradFill>
            <a:gsLst>
              <a:gs pos="0">
                <a:schemeClr val="tx1">
                  <a:alpha val="29000"/>
                </a:schemeClr>
              </a:gs>
              <a:gs pos="77000">
                <a:schemeClr val="tx1">
                  <a:alpha val="6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pattFill prst="pct5">
                <a:fgClr>
                  <a:prstClr val="white"/>
                </a:fgClr>
                <a:bgClr>
                  <a:prstClr val="white"/>
                </a:bgClr>
              </a:patt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ACB3822-FA4A-4592-AAD2-A25B72EF0D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93392" y="0"/>
            <a:ext cx="5422699" cy="215514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069E6D2-190B-4DD7-BCA8-BE0273D57E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63331"/>
            <a:ext cx="4585685" cy="23876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7F3263-8689-452C-9A81-5B0005EEFC6E}"/>
              </a:ext>
            </a:extLst>
          </p:cNvPr>
          <p:cNvSpPr txBox="1"/>
          <p:nvPr/>
        </p:nvSpPr>
        <p:spPr>
          <a:xfrm>
            <a:off x="695324" y="390489"/>
            <a:ext cx="35274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2D2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Challenges </a:t>
            </a:r>
            <a:r>
              <a:rPr lang="en-US" sz="2400" b="1" dirty="0">
                <a:solidFill>
                  <a:srgbClr val="E12D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2D2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orking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2D2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with Larger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192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Businesses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E12D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How to Overcome Them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12D2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29554C-A91B-4DB3-AB12-1BF83DBEC74B}"/>
              </a:ext>
            </a:extLst>
          </p:cNvPr>
          <p:cNvSpPr/>
          <p:nvPr/>
        </p:nvSpPr>
        <p:spPr>
          <a:xfrm>
            <a:off x="0" y="0"/>
            <a:ext cx="101600" cy="6857999"/>
          </a:xfrm>
          <a:prstGeom prst="rect">
            <a:avLst/>
          </a:prstGeom>
          <a:solidFill>
            <a:srgbClr val="DB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3" name="Google Shape;834;p41">
            <a:extLst>
              <a:ext uri="{FF2B5EF4-FFF2-40B4-BE49-F238E27FC236}">
                <a16:creationId xmlns:a16="http://schemas.microsoft.com/office/drawing/2014/main" id="{52A3D77F-F549-45E7-89D3-74E71DBEF983}"/>
              </a:ext>
            </a:extLst>
          </p:cNvPr>
          <p:cNvSpPr txBox="1">
            <a:spLocks/>
          </p:cNvSpPr>
          <p:nvPr/>
        </p:nvSpPr>
        <p:spPr>
          <a:xfrm>
            <a:off x="11889774" y="6492875"/>
            <a:ext cx="162796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12D2D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12D2D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909507-3A60-4632-B4D5-927192D18A18}"/>
              </a:ext>
            </a:extLst>
          </p:cNvPr>
          <p:cNvCxnSpPr>
            <a:cxnSpLocks/>
          </p:cNvCxnSpPr>
          <p:nvPr/>
        </p:nvCxnSpPr>
        <p:spPr>
          <a:xfrm flipV="1">
            <a:off x="4586403" y="3152"/>
            <a:ext cx="0" cy="6854849"/>
          </a:xfrm>
          <a:prstGeom prst="line">
            <a:avLst/>
          </a:prstGeom>
          <a:ln w="3175" cap="flat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ECFCFA6B-5BE8-4E14-B31D-E981E4940673}"/>
              </a:ext>
            </a:extLst>
          </p:cNvPr>
          <p:cNvGrpSpPr/>
          <p:nvPr/>
        </p:nvGrpSpPr>
        <p:grpSpPr>
          <a:xfrm>
            <a:off x="5999500" y="1193347"/>
            <a:ext cx="4787636" cy="4787634"/>
            <a:chOff x="6653133" y="1866358"/>
            <a:chExt cx="4787636" cy="4787634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54FFAC3-2097-4065-B8FC-48891115A43E}"/>
                </a:ext>
              </a:extLst>
            </p:cNvPr>
            <p:cNvGrpSpPr/>
            <p:nvPr/>
          </p:nvGrpSpPr>
          <p:grpSpPr>
            <a:xfrm>
              <a:off x="6653133" y="1866358"/>
              <a:ext cx="4787636" cy="4787634"/>
              <a:chOff x="6024706" y="1779390"/>
              <a:chExt cx="4787636" cy="4787634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C957FB32-8C92-4741-8562-8F3401686F7E}"/>
                  </a:ext>
                </a:extLst>
              </p:cNvPr>
              <p:cNvGrpSpPr/>
              <p:nvPr/>
            </p:nvGrpSpPr>
            <p:grpSpPr>
              <a:xfrm>
                <a:off x="6024706" y="1779390"/>
                <a:ext cx="4787636" cy="4787634"/>
                <a:chOff x="6024706" y="1779390"/>
                <a:chExt cx="4787636" cy="4787634"/>
              </a:xfrm>
            </p:grpSpPr>
            <p:sp>
              <p:nvSpPr>
                <p:cNvPr id="63" name="Oval 5">
                  <a:extLst>
                    <a:ext uri="{FF2B5EF4-FFF2-40B4-BE49-F238E27FC236}">
                      <a16:creationId xmlns:a16="http://schemas.microsoft.com/office/drawing/2014/main" id="{926DF41B-3BEB-49A0-9E6A-815E8EB62583}"/>
                    </a:ext>
                  </a:extLst>
                </p:cNvPr>
                <p:cNvSpPr/>
                <p:nvPr/>
              </p:nvSpPr>
              <p:spPr>
                <a:xfrm>
                  <a:off x="6692028" y="2449261"/>
                  <a:ext cx="3417711" cy="3417709"/>
                </a:xfrm>
                <a:prstGeom prst="ellipse">
                  <a:avLst/>
                </a:prstGeom>
                <a:noFill/>
                <a:ln w="6350">
                  <a:solidFill>
                    <a:srgbClr val="E1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2" name="Oval 96">
                  <a:extLst>
                    <a:ext uri="{FF2B5EF4-FFF2-40B4-BE49-F238E27FC236}">
                      <a16:creationId xmlns:a16="http://schemas.microsoft.com/office/drawing/2014/main" id="{37A446CE-991E-4881-943C-BE472B625F69}"/>
                    </a:ext>
                  </a:extLst>
                </p:cNvPr>
                <p:cNvSpPr/>
                <p:nvPr/>
              </p:nvSpPr>
              <p:spPr>
                <a:xfrm>
                  <a:off x="6024706" y="1779390"/>
                  <a:ext cx="4787636" cy="478763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4" name="Oval 4">
                  <a:extLst>
                    <a:ext uri="{FF2B5EF4-FFF2-40B4-BE49-F238E27FC236}">
                      <a16:creationId xmlns:a16="http://schemas.microsoft.com/office/drawing/2014/main" id="{BB40C78A-E577-40A6-942D-91973578F7E0}"/>
                    </a:ext>
                  </a:extLst>
                </p:cNvPr>
                <p:cNvSpPr/>
                <p:nvPr/>
              </p:nvSpPr>
              <p:spPr>
                <a:xfrm>
                  <a:off x="7895498" y="3650593"/>
                  <a:ext cx="1013134" cy="1013134"/>
                </a:xfrm>
                <a:prstGeom prst="ellipse">
                  <a:avLst/>
                </a:prstGeom>
                <a:solidFill>
                  <a:srgbClr val="DB1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Challenges</a:t>
                  </a:r>
                  <a:endPara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5" name="Oval 6">
                  <a:extLst>
                    <a:ext uri="{FF2B5EF4-FFF2-40B4-BE49-F238E27FC236}">
                      <a16:creationId xmlns:a16="http://schemas.microsoft.com/office/drawing/2014/main" id="{B828348E-AA4F-4BDE-9A50-197D3B42DE9C}"/>
                    </a:ext>
                  </a:extLst>
                </p:cNvPr>
                <p:cNvSpPr/>
                <p:nvPr/>
              </p:nvSpPr>
              <p:spPr>
                <a:xfrm>
                  <a:off x="7751385" y="1912293"/>
                  <a:ext cx="1299433" cy="129943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DB19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6" name="Oval 83">
                  <a:extLst>
                    <a:ext uri="{FF2B5EF4-FFF2-40B4-BE49-F238E27FC236}">
                      <a16:creationId xmlns:a16="http://schemas.microsoft.com/office/drawing/2014/main" id="{FCB8975F-11B0-43B0-88B6-5131ABF32E82}"/>
                    </a:ext>
                  </a:extLst>
                </p:cNvPr>
                <p:cNvSpPr/>
                <p:nvPr/>
              </p:nvSpPr>
              <p:spPr>
                <a:xfrm rot="14400000">
                  <a:off x="9132619" y="2639818"/>
                  <a:ext cx="1299427" cy="129943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DB19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7" name="Oval 82">
                  <a:extLst>
                    <a:ext uri="{FF2B5EF4-FFF2-40B4-BE49-F238E27FC236}">
                      <a16:creationId xmlns:a16="http://schemas.microsoft.com/office/drawing/2014/main" id="{FEB39CC4-6CD4-4712-980B-0DA46E2B01A0}"/>
                    </a:ext>
                  </a:extLst>
                </p:cNvPr>
                <p:cNvSpPr/>
                <p:nvPr/>
              </p:nvSpPr>
              <p:spPr>
                <a:xfrm rot="14400000">
                  <a:off x="6477248" y="4215431"/>
                  <a:ext cx="1299427" cy="129943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DB19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8" name="Oval 80">
                  <a:extLst>
                    <a:ext uri="{FF2B5EF4-FFF2-40B4-BE49-F238E27FC236}">
                      <a16:creationId xmlns:a16="http://schemas.microsoft.com/office/drawing/2014/main" id="{C420F2C7-4A76-4611-8D44-5BED5FC7BFEA}"/>
                    </a:ext>
                  </a:extLst>
                </p:cNvPr>
                <p:cNvSpPr/>
                <p:nvPr/>
              </p:nvSpPr>
              <p:spPr>
                <a:xfrm rot="18000000">
                  <a:off x="9091372" y="4238331"/>
                  <a:ext cx="1299429" cy="129943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DB19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9" name="Oval 79">
                  <a:extLst>
                    <a:ext uri="{FF2B5EF4-FFF2-40B4-BE49-F238E27FC236}">
                      <a16:creationId xmlns:a16="http://schemas.microsoft.com/office/drawing/2014/main" id="{71BDAC56-61E9-4E19-AB8A-B2F95599F11A}"/>
                    </a:ext>
                  </a:extLst>
                </p:cNvPr>
                <p:cNvSpPr/>
                <p:nvPr/>
              </p:nvSpPr>
              <p:spPr>
                <a:xfrm rot="18000000">
                  <a:off x="6359028" y="2635964"/>
                  <a:ext cx="1299429" cy="129943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DB19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70" name="TextBox 8">
                  <a:extLst>
                    <a:ext uri="{FF2B5EF4-FFF2-40B4-BE49-F238E27FC236}">
                      <a16:creationId xmlns:a16="http://schemas.microsoft.com/office/drawing/2014/main" id="{4BD7A9FD-4118-4AD1-BA7D-4581A57583FF}"/>
                    </a:ext>
                  </a:extLst>
                </p:cNvPr>
                <p:cNvSpPr txBox="1"/>
                <p:nvPr/>
              </p:nvSpPr>
              <p:spPr>
                <a:xfrm>
                  <a:off x="6509907" y="3310481"/>
                  <a:ext cx="1023152" cy="1560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Safety Culture</a:t>
                  </a:r>
                </a:p>
              </p:txBody>
            </p:sp>
            <p:pic>
              <p:nvPicPr>
                <p:cNvPr id="72" name="Graphic 91">
                  <a:extLst>
                    <a:ext uri="{FF2B5EF4-FFF2-40B4-BE49-F238E27FC236}">
                      <a16:creationId xmlns:a16="http://schemas.microsoft.com/office/drawing/2014/main" id="{C0EBEB04-1441-41A7-909C-9454913112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28090" y="4389181"/>
                  <a:ext cx="256336" cy="331732"/>
                </a:xfrm>
                <a:prstGeom prst="rect">
                  <a:avLst/>
                </a:prstGeom>
              </p:spPr>
            </p:pic>
            <p:sp>
              <p:nvSpPr>
                <p:cNvPr id="73" name="TextBox 88">
                  <a:extLst>
                    <a:ext uri="{FF2B5EF4-FFF2-40B4-BE49-F238E27FC236}">
                      <a16:creationId xmlns:a16="http://schemas.microsoft.com/office/drawing/2014/main" id="{59C382F7-88EF-440F-AD16-D8C35B07E4AC}"/>
                    </a:ext>
                  </a:extLst>
                </p:cNvPr>
                <p:cNvSpPr txBox="1"/>
                <p:nvPr/>
              </p:nvSpPr>
              <p:spPr>
                <a:xfrm>
                  <a:off x="9243627" y="4807669"/>
                  <a:ext cx="1023152" cy="1560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Contract Terms</a:t>
                  </a:r>
                </a:p>
              </p:txBody>
            </p:sp>
            <p:sp>
              <p:nvSpPr>
                <p:cNvPr id="75" name="TextBox 89">
                  <a:extLst>
                    <a:ext uri="{FF2B5EF4-FFF2-40B4-BE49-F238E27FC236}">
                      <a16:creationId xmlns:a16="http://schemas.microsoft.com/office/drawing/2014/main" id="{14170A07-8DCB-4EE9-88B0-AA543E963533}"/>
                    </a:ext>
                  </a:extLst>
                </p:cNvPr>
                <p:cNvSpPr txBox="1"/>
                <p:nvPr/>
              </p:nvSpPr>
              <p:spPr>
                <a:xfrm>
                  <a:off x="7826310" y="2516893"/>
                  <a:ext cx="1194132" cy="1560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Responsiveness</a:t>
                  </a:r>
                </a:p>
              </p:txBody>
            </p:sp>
            <p:pic>
              <p:nvPicPr>
                <p:cNvPr id="76" name="Graphic 94">
                  <a:extLst>
                    <a:ext uri="{FF2B5EF4-FFF2-40B4-BE49-F238E27FC236}">
                      <a16:creationId xmlns:a16="http://schemas.microsoft.com/office/drawing/2014/main" id="{1CC14C01-E628-4FE8-86E2-F3B5ADA287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4283" y="4441023"/>
                  <a:ext cx="365356" cy="365356"/>
                </a:xfrm>
                <a:prstGeom prst="rect">
                  <a:avLst/>
                </a:prstGeom>
              </p:spPr>
            </p:pic>
            <p:sp>
              <p:nvSpPr>
                <p:cNvPr id="77" name="TextBox 85">
                  <a:extLst>
                    <a:ext uri="{FF2B5EF4-FFF2-40B4-BE49-F238E27FC236}">
                      <a16:creationId xmlns:a16="http://schemas.microsoft.com/office/drawing/2014/main" id="{86C34F3A-9DCF-4F42-BA1D-D54EE76DF1BB}"/>
                    </a:ext>
                  </a:extLst>
                </p:cNvPr>
                <p:cNvSpPr txBox="1"/>
                <p:nvPr/>
              </p:nvSpPr>
              <p:spPr>
                <a:xfrm>
                  <a:off x="6602396" y="4872912"/>
                  <a:ext cx="1023152" cy="3252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Codes &amp; Standards </a:t>
                  </a:r>
                </a:p>
              </p:txBody>
            </p:sp>
            <p:pic>
              <p:nvPicPr>
                <p:cNvPr id="78" name="Graphic 90">
                  <a:extLst>
                    <a:ext uri="{FF2B5EF4-FFF2-40B4-BE49-F238E27FC236}">
                      <a16:creationId xmlns:a16="http://schemas.microsoft.com/office/drawing/2014/main" id="{0A1EB00F-F331-4BB9-844D-4CE198287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0266" y="2155884"/>
                  <a:ext cx="365355" cy="249105"/>
                </a:xfrm>
                <a:prstGeom prst="rect">
                  <a:avLst/>
                </a:prstGeom>
              </p:spPr>
            </p:pic>
            <p:sp>
              <p:nvSpPr>
                <p:cNvPr id="82" name="TextBox 85">
                  <a:extLst>
                    <a:ext uri="{FF2B5EF4-FFF2-40B4-BE49-F238E27FC236}">
                      <a16:creationId xmlns:a16="http://schemas.microsoft.com/office/drawing/2014/main" id="{982B6ED2-BCBC-40BA-BC5E-F42A9641E958}"/>
                    </a:ext>
                  </a:extLst>
                </p:cNvPr>
                <p:cNvSpPr txBox="1"/>
                <p:nvPr/>
              </p:nvSpPr>
              <p:spPr>
                <a:xfrm>
                  <a:off x="9268708" y="3290392"/>
                  <a:ext cx="1023152" cy="1560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Bureaucracy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 </a:t>
                  </a:r>
                </a:p>
              </p:txBody>
            </p:sp>
            <p:pic>
              <p:nvPicPr>
                <p:cNvPr id="85" name="Graphic 95">
                  <a:extLst>
                    <a:ext uri="{FF2B5EF4-FFF2-40B4-BE49-F238E27FC236}">
                      <a16:creationId xmlns:a16="http://schemas.microsoft.com/office/drawing/2014/main" id="{B25BDC63-E141-4DEB-82E4-2106B34657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28090" y="2879425"/>
                  <a:ext cx="361538" cy="318498"/>
                </a:xfrm>
                <a:prstGeom prst="rect">
                  <a:avLst/>
                </a:prstGeom>
              </p:spPr>
            </p:pic>
            <p:pic>
              <p:nvPicPr>
                <p:cNvPr id="88" name="Graphic 51">
                  <a:extLst>
                    <a:ext uri="{FF2B5EF4-FFF2-40B4-BE49-F238E27FC236}">
                      <a16:creationId xmlns:a16="http://schemas.microsoft.com/office/drawing/2014/main" id="{290B8A1E-2E58-432F-B9D6-96B4D4CF51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1270" y="2861849"/>
                  <a:ext cx="234973" cy="369244"/>
                </a:xfrm>
                <a:prstGeom prst="rect">
                  <a:avLst/>
                </a:prstGeom>
              </p:spPr>
            </p:pic>
          </p:grpSp>
          <p:sp>
            <p:nvSpPr>
              <p:cNvPr id="79" name="Oval 79">
                <a:extLst>
                  <a:ext uri="{FF2B5EF4-FFF2-40B4-BE49-F238E27FC236}">
                    <a16:creationId xmlns:a16="http://schemas.microsoft.com/office/drawing/2014/main" id="{E1990C91-8BE1-49DC-B568-08D85D077298}"/>
                  </a:ext>
                </a:extLst>
              </p:cNvPr>
              <p:cNvSpPr/>
              <p:nvPr/>
            </p:nvSpPr>
            <p:spPr>
              <a:xfrm rot="18000000">
                <a:off x="7751168" y="5228565"/>
                <a:ext cx="1299429" cy="129943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DB19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4" name="TextBox 86">
              <a:extLst>
                <a:ext uri="{FF2B5EF4-FFF2-40B4-BE49-F238E27FC236}">
                  <a16:creationId xmlns:a16="http://schemas.microsoft.com/office/drawing/2014/main" id="{C0B98D80-A337-46BB-92AF-8EC8D93FB5AA}"/>
                </a:ext>
              </a:extLst>
            </p:cNvPr>
            <p:cNvSpPr txBox="1"/>
            <p:nvPr/>
          </p:nvSpPr>
          <p:spPr>
            <a:xfrm>
              <a:off x="8531978" y="5942124"/>
              <a:ext cx="1023152" cy="156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Payment Terms</a:t>
              </a:r>
            </a:p>
          </p:txBody>
        </p:sp>
        <p:pic>
          <p:nvPicPr>
            <p:cNvPr id="45" name="Graphic 92">
              <a:extLst>
                <a:ext uri="{FF2B5EF4-FFF2-40B4-BE49-F238E27FC236}">
                  <a16:creationId xmlns:a16="http://schemas.microsoft.com/office/drawing/2014/main" id="{CF21AC20-3DB7-4DAC-8106-412BA2469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915461" y="5542631"/>
              <a:ext cx="297012" cy="29701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8616B06-7F7A-4E03-9317-2449A095E38E}"/>
              </a:ext>
            </a:extLst>
          </p:cNvPr>
          <p:cNvGrpSpPr/>
          <p:nvPr/>
        </p:nvGrpSpPr>
        <p:grpSpPr>
          <a:xfrm>
            <a:off x="695325" y="2567543"/>
            <a:ext cx="2900599" cy="533809"/>
            <a:chOff x="5019675" y="3731255"/>
            <a:chExt cx="2091862" cy="53380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3CEE224-4BEF-4D19-8A9C-C6E4903EF385}"/>
                </a:ext>
              </a:extLst>
            </p:cNvPr>
            <p:cNvSpPr/>
            <p:nvPr/>
          </p:nvSpPr>
          <p:spPr>
            <a:xfrm>
              <a:off x="5019675" y="3731255"/>
              <a:ext cx="2091862" cy="308482"/>
            </a:xfrm>
            <a:prstGeom prst="roundRect">
              <a:avLst>
                <a:gd name="adj" fmla="val 50000"/>
              </a:avLst>
            </a:prstGeom>
            <a:solidFill>
              <a:srgbClr val="DB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FF2277E-E13A-4B3D-B96C-5093501FCB3B}"/>
                </a:ext>
              </a:extLst>
            </p:cNvPr>
            <p:cNvSpPr txBox="1"/>
            <p:nvPr/>
          </p:nvSpPr>
          <p:spPr>
            <a:xfrm>
              <a:off x="5124093" y="3772621"/>
              <a:ext cx="188302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Overcoming Challenges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776460A-D4CB-4E4D-A7ED-54ED3BF17A00}"/>
              </a:ext>
            </a:extLst>
          </p:cNvPr>
          <p:cNvSpPr txBox="1"/>
          <p:nvPr/>
        </p:nvSpPr>
        <p:spPr>
          <a:xfrm>
            <a:off x="695087" y="2974601"/>
            <a:ext cx="3301324" cy="2889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Clear Identification of USP’s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Long Term Trusted Relationships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Patience and persistence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Understanding the business culture, capabilities and challenges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Communication and collaboration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Insurances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Familiarise and achieve relevant accreditations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Familiarisation with safety culture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8194 L 2.08333E-6 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29167E-6 0.08195 L 2.29167E-6 -4.44444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0C087C-AD88-434D-A57E-26DB83562B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75" y="1786"/>
            <a:ext cx="12185648" cy="6854427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4CFA69-8244-4652-BDAB-401EB009421A}"/>
              </a:ext>
            </a:extLst>
          </p:cNvPr>
          <p:cNvGrpSpPr/>
          <p:nvPr/>
        </p:nvGrpSpPr>
        <p:grpSpPr>
          <a:xfrm>
            <a:off x="-85726" y="-94958"/>
            <a:ext cx="12277726" cy="6858000"/>
            <a:chOff x="-85726" y="-1"/>
            <a:chExt cx="12277726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CF33E6-9B80-4269-9FF6-3E4229F929EE}"/>
                </a:ext>
              </a:extLst>
            </p:cNvPr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gradFill>
              <a:gsLst>
                <a:gs pos="24000">
                  <a:schemeClr val="tx1">
                    <a:alpha val="0"/>
                  </a:schemeClr>
                </a:gs>
                <a:gs pos="100000">
                  <a:schemeClr val="tx1">
                    <a:alpha val="61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44594AC-6517-4FFA-AF2E-1A8C49657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85726" y="-1"/>
              <a:ext cx="9134475" cy="3384690"/>
            </a:xfrm>
            <a:prstGeom prst="rect">
              <a:avLst/>
            </a:prstGeom>
          </p:spPr>
        </p:pic>
      </p:grpSp>
      <p:sp>
        <p:nvSpPr>
          <p:cNvPr id="11" name="Google Shape;834;p41">
            <a:extLst>
              <a:ext uri="{FF2B5EF4-FFF2-40B4-BE49-F238E27FC236}">
                <a16:creationId xmlns:a16="http://schemas.microsoft.com/office/drawing/2014/main" id="{4EAF4FE5-2DF2-4E06-A537-C572FD385284}"/>
              </a:ext>
            </a:extLst>
          </p:cNvPr>
          <p:cNvSpPr txBox="1">
            <a:spLocks/>
          </p:cNvSpPr>
          <p:nvPr/>
        </p:nvSpPr>
        <p:spPr>
          <a:xfrm>
            <a:off x="11889774" y="6492875"/>
            <a:ext cx="201108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chemeClr val="bg1"/>
                </a:solidFill>
                <a:latin typeface="Segoe UI" panose="020B0502040204020203" pitchFamily="34" charset="0"/>
                <a:cs typeface="Segoe UI Semibold" panose="020B0702040204020203" pitchFamily="34" charset="0"/>
              </a:rPr>
              <a:pPr/>
              <a:t>9</a:t>
            </a:fld>
            <a:endParaRPr lang="en-US" sz="900">
              <a:solidFill>
                <a:schemeClr val="bg1"/>
              </a:solidFill>
              <a:latin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6DF972-D0FC-48B7-A827-1FC9E3D89875}"/>
              </a:ext>
            </a:extLst>
          </p:cNvPr>
          <p:cNvSpPr/>
          <p:nvPr/>
        </p:nvSpPr>
        <p:spPr>
          <a:xfrm>
            <a:off x="0" y="0"/>
            <a:ext cx="101600" cy="6857999"/>
          </a:xfrm>
          <a:prstGeom prst="rect">
            <a:avLst/>
          </a:prstGeom>
          <a:solidFill>
            <a:srgbClr val="E1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8BE55-9BE8-4EFD-BFCE-8EE2978519C4}"/>
              </a:ext>
            </a:extLst>
          </p:cNvPr>
          <p:cNvSpPr txBox="1"/>
          <p:nvPr/>
        </p:nvSpPr>
        <p:spPr>
          <a:xfrm>
            <a:off x="892551" y="712201"/>
            <a:ext cx="10406896" cy="1994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spc="11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Thanks &amp; please get in touch</a:t>
            </a:r>
            <a:r>
              <a:rPr lang="en-US" sz="7200" spc="110">
                <a:solidFill>
                  <a:srgbClr val="E12D2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70C8E7-3DA8-4E5E-AE77-DA0CFB6C66EB}"/>
              </a:ext>
            </a:extLst>
          </p:cNvPr>
          <p:cNvGrpSpPr/>
          <p:nvPr/>
        </p:nvGrpSpPr>
        <p:grpSpPr>
          <a:xfrm>
            <a:off x="969871" y="3620697"/>
            <a:ext cx="741451" cy="519139"/>
            <a:chOff x="969871" y="4316329"/>
            <a:chExt cx="741451" cy="5191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45AE8A-20C6-459A-8224-D9D134EF9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alphaModFix/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2670"/>
            <a:stretch/>
          </p:blipFill>
          <p:spPr>
            <a:xfrm>
              <a:off x="969871" y="4316329"/>
              <a:ext cx="741451" cy="40040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6467478-8DC7-465E-9720-4E7CCEA67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alphaModFix/>
              <a:lum bright="100000" contras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7414"/>
            <a:stretch/>
          </p:blipFill>
          <p:spPr>
            <a:xfrm>
              <a:off x="969871" y="4718521"/>
              <a:ext cx="741451" cy="116947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4A4CF0-BA0F-466B-9E0B-068D50C0CB96}"/>
              </a:ext>
            </a:extLst>
          </p:cNvPr>
          <p:cNvSpPr txBox="1"/>
          <p:nvPr/>
        </p:nvSpPr>
        <p:spPr>
          <a:xfrm>
            <a:off x="969871" y="4320426"/>
            <a:ext cx="12753544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000" spc="11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Harvey Johnson</a:t>
            </a:r>
            <a:endParaRPr lang="fr-FR" sz="3000" spc="110">
              <a:solidFill>
                <a:schemeClr val="tx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000" spc="11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Nuclear </a:t>
            </a:r>
            <a:r>
              <a:rPr lang="fr-FR" sz="2000" spc="11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Decomissioning</a:t>
            </a:r>
            <a:r>
              <a:rPr lang="fr-FR" sz="2000" spc="11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spc="11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Account</a:t>
            </a:r>
            <a:r>
              <a:rPr lang="fr-FR" sz="2000" spc="11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Manager</a:t>
            </a:r>
          </a:p>
          <a:p>
            <a:pPr>
              <a:spcAft>
                <a:spcPts val="600"/>
              </a:spcAft>
            </a:pPr>
            <a:r>
              <a:rPr lang="fr-FR" sz="2000" spc="11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Assystem</a:t>
            </a:r>
          </a:p>
          <a:p>
            <a:pPr>
              <a:spcAft>
                <a:spcPts val="600"/>
              </a:spcAft>
            </a:pPr>
            <a:r>
              <a:rPr lang="fr-FR" sz="2000" spc="11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hjohnson@assystem.com</a:t>
            </a:r>
            <a:endParaRPr lang="en-US" sz="2000" spc="11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700" y="667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100000" fill="hold" grpId="1" nodeType="withEffect">
                                  <p:stCondLst>
                                    <p:cond delay="11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9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decel="100000" fill="hold" grpId="1" nodeType="withEffect">
                                  <p:stCondLst>
                                    <p:cond delay="11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38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06D70C4159144BADA93432688D286" ma:contentTypeVersion="13" ma:contentTypeDescription="Create a new document." ma:contentTypeScope="" ma:versionID="92fb63e2a8885dc91a49fb17dca1a1e9">
  <xsd:schema xmlns:xsd="http://www.w3.org/2001/XMLSchema" xmlns:xs="http://www.w3.org/2001/XMLSchema" xmlns:p="http://schemas.microsoft.com/office/2006/metadata/properties" xmlns:ns2="933809c1-4bf2-4e0c-a9d0-233f97388406" xmlns:ns3="963fb0f0-f402-4954-8c92-ae58e1a1b775" targetNamespace="http://schemas.microsoft.com/office/2006/metadata/properties" ma:root="true" ma:fieldsID="12f0d6dedb566bbf28903abdf7c4dbb7" ns2:_="" ns3:_="">
    <xsd:import namespace="933809c1-4bf2-4e0c-a9d0-233f97388406"/>
    <xsd:import namespace="963fb0f0-f402-4954-8c92-ae58e1a1b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809c1-4bf2-4e0c-a9d0-233f97388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fb0f0-f402-4954-8c92-ae58e1a1b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76BB11-FA92-43C6-A782-F56730D1AB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5452D2-2C6E-4EA9-893B-ED16AD0312C2}">
  <ds:schemaRefs>
    <ds:schemaRef ds:uri="http://purl.org/dc/elements/1.1/"/>
    <ds:schemaRef ds:uri="http://schemas.microsoft.com/office/2006/metadata/properties"/>
    <ds:schemaRef ds:uri="003c47c9-ecd9-4e29-9133-1cfa9938ad88"/>
    <ds:schemaRef ds:uri="http://purl.org/dc/terms/"/>
    <ds:schemaRef ds:uri="a6eb655d-d305-4980-a652-384304574f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C3B003-6CE3-4DD9-97FD-C25C477AC0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3809c1-4bf2-4e0c-a9d0-233f97388406"/>
    <ds:schemaRef ds:uri="963fb0f0-f402-4954-8c92-ae58e1a1b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3918</TotalTime>
  <Words>974</Words>
  <Application>Microsoft Office PowerPoint</Application>
  <PresentationFormat>Widescreen</PresentationFormat>
  <Paragraphs>160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Black</vt:lpstr>
      <vt:lpstr>Segoe UI Semibold</vt:lpstr>
      <vt:lpstr>Wingdings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Davies</dc:creator>
  <cp:lastModifiedBy>Sara Lois Roberts</cp:lastModifiedBy>
  <cp:revision>3</cp:revision>
  <cp:lastPrinted>2022-04-04T09:38:23Z</cp:lastPrinted>
  <dcterms:created xsi:type="dcterms:W3CDTF">2022-03-28T09:16:03Z</dcterms:created>
  <dcterms:modified xsi:type="dcterms:W3CDTF">2022-04-11T09:46:38Z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0x0101005E906D70C4159144BADA93432688D286</vt:lpwstr>
  </property>
</Properties>
</file>