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7" r:id="rId5"/>
    <p:sldId id="265" r:id="rId6"/>
    <p:sldId id="264" r:id="rId7"/>
    <p:sldId id="259" r:id="rId8"/>
    <p:sldId id="260" r:id="rId9"/>
    <p:sldId id="266" r:id="rId10"/>
    <p:sldId id="26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4995" autoAdjust="0"/>
    <p:restoredTop sz="94604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F76F4-F3A6-47CC-A3CF-A7851965BE88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832D9-7BF8-4A67-8AC6-3290548477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435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8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111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6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18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10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30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4291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21616"/>
            <a:ext cx="5486400" cy="51724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08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832D9-7BF8-4A67-8AC6-32905484775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61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E436-278E-45E3-83F3-F0B19F292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E8E2C-C3FA-4E1C-B95C-E0B8FB207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1D530-537D-431C-8DB8-31BFD319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2347-50B1-4857-ADE6-C6FAC216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2A45D-02A2-4FFD-BC3D-907FAEF9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6BDDB-E1EE-4B16-AE4E-8EF6E03C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52CA1-D741-4BD6-A6F7-273DB488B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90388-2C33-47E4-ACAC-DD994009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6F2DE-B177-48C0-BCCE-052F9BD8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A3377-09BC-4395-9259-CA7DB72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3EFDD8-70F3-42B9-99B5-D60A679C1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E29B5-2810-42BD-96A2-150430178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DE5AC-01C7-42A3-9D41-DB48DC90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58CB-D8AF-4C2D-B78E-6DE10E89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836AC-9DAF-43A4-B430-50C6F187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2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7AB0-3B14-4DB4-A20A-033A59C9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6F97C-2B7D-4B89-B49B-022C4876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3BACA-00CF-4749-BA81-C8660795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10CDC-0CDC-42C4-8695-FE4B9B4B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38A5E-9138-42B0-90A2-EA9FDA7B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7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034C-E2FB-4FCC-96B6-8558CA39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6D3D4-AB55-47AB-807D-6BFA53A96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BF0F4-7295-4D74-9208-FA43F9DB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32843-8936-4C51-A761-5C6046020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479A6-58B8-42C5-83D4-F07E7C11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93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2D7BD-DE14-4E58-815E-720D6506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1DD30-3572-4093-9B8F-C5CDD61ED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B5968-06C1-416A-BA60-58897C048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FA769-B0E6-429F-A48D-B3813C1C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6A251-97E1-4272-BBEA-A49C5C85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7B355-7507-49EF-9556-E4180426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7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AC81-D4E9-42D3-A1BB-A56305EF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E61B2-4EB5-4837-AC3C-340DF1FED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97346-C469-4490-89B0-21D6DD55F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CE130-811A-4922-A1E1-AEA681DAC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89908-0ABC-456D-885B-FCB895B5E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D0D3CA-CCE8-42D9-9280-37359711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8D664B-B636-457F-812B-322906C3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153A16-9E91-4E19-B278-99F576EF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13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3B05-E55F-4851-B296-83E683AA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AE6EF-170E-444A-9C0F-D2E255E4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B9CC-8EDE-4224-A66A-A13C5ABB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27CF5-E3DC-4DE3-A166-1F947D78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9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3DA10-A7FB-4306-B404-CD746C33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7B948-64E8-4DD1-952C-7CB283FE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5824-1E6B-438A-9B1E-09B37E6E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0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935D-D318-4869-AE47-D310C2D9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B136-223A-451A-836A-C01563D35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3F1A4-962F-4E60-B834-2B97F605C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B97E6-6ECF-40CD-A2F1-07E03726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E1DC7-8B21-4FEC-978F-12BE8230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C3BB1-45D0-4744-B45C-97ED4C3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28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C5F6-B9B8-4383-B311-69803A11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5C576-5EA0-4B16-B8A5-AFDC0FC4C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FF711-D948-45FB-A63F-20AB21EF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F6BA7-69C5-4AC6-AB10-58E74E84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749FC-887A-41AC-8174-CACFAD60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396E9-A95B-4337-88DE-E84937D7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25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D442F0-542C-4C32-B7C5-345143C9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E5226-24DC-4960-8FB9-239CEE907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EF3B-FA01-4D35-AE22-3E663571A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A8F99-519B-4F9F-A8B3-9362E192F472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C8807-DF89-42B0-93A9-2CA764BB2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7F656-F7D1-49E5-B9B2-3D18434D4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53F0A-3045-4CBC-8AD2-1890E40D45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31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11" Type="http://schemas.openxmlformats.org/officeDocument/2006/relationships/image" Target="../media/image13.jpg"/><Relationship Id="rId5" Type="http://schemas.openxmlformats.org/officeDocument/2006/relationships/image" Target="../media/image8.jpg"/><Relationship Id="rId10" Type="http://schemas.openxmlformats.org/officeDocument/2006/relationships/image" Target="../media/image12.jp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C71B8-80E0-4733-9A61-5182C3AF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7"/>
            <a:ext cx="10515600" cy="782338"/>
          </a:xfrm>
        </p:spPr>
        <p:txBody>
          <a:bodyPr>
            <a:normAutofit fontScale="90000"/>
          </a:bodyPr>
          <a:lstStyle/>
          <a:p>
            <a:pPr algn="r"/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Gethin Jones</a:t>
            </a: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Operations Director</a:t>
            </a: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Mona Lifting Ltd</a:t>
            </a:r>
            <a:br>
              <a:rPr lang="en-GB" sz="4400" dirty="0"/>
            </a:b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094F6C-F20F-400C-9EA6-83839C6FE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769"/>
            <a:ext cx="4674944" cy="1201929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7C1760-6716-4771-A462-16DED98C8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62" y="2393608"/>
            <a:ext cx="8040097" cy="402004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988F8B-C3EE-457E-9873-8E62AEAB1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13" t="19719" r="15143" b="34479"/>
          <a:stretch/>
        </p:blipFill>
        <p:spPr>
          <a:xfrm>
            <a:off x="545592" y="2386585"/>
            <a:ext cx="11100816" cy="40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6B5BC-3671-43D6-93C8-FABB4732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r>
              <a:rPr lang="en-GB" dirty="0"/>
              <a:t>History</a:t>
            </a:r>
          </a:p>
        </p:txBody>
      </p:sp>
      <p:pic>
        <p:nvPicPr>
          <p:cNvPr id="8" name="Picture 7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2AC6846-19B8-4C4F-A19D-4EFD59C8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7682" r="3907" b="9205"/>
          <a:stretch/>
        </p:blipFill>
        <p:spPr>
          <a:xfrm>
            <a:off x="454973" y="254975"/>
            <a:ext cx="4825335" cy="6286501"/>
          </a:xfrm>
          <a:prstGeom prst="rect">
            <a:avLst/>
          </a:prstGeom>
        </p:spPr>
      </p:pic>
      <p:sp>
        <p:nvSpPr>
          <p:cNvPr id="15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1D25A-32D3-409F-977F-28EB3AF46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377" y="2048256"/>
            <a:ext cx="5995650" cy="4123944"/>
          </a:xfrm>
        </p:spPr>
        <p:txBody>
          <a:bodyPr anchor="t">
            <a:normAutofit/>
          </a:bodyPr>
          <a:lstStyle/>
          <a:p>
            <a:r>
              <a:rPr lang="en-GB" sz="1600" dirty="0"/>
              <a:t>Mona Lifting was founded in 2005 by Steven Jones, Robin Evans and Anita Davies; who together bought over 60 years of engineering and industry experience to the company.</a:t>
            </a:r>
          </a:p>
          <a:p>
            <a:endParaRPr lang="en-GB" sz="1600" dirty="0"/>
          </a:p>
          <a:p>
            <a:r>
              <a:rPr lang="en-GB" sz="1600" dirty="0"/>
              <a:t>Former employees of Bangor-based Cambrian Lifting realised a gap in the market in North West Wales and started the company Mona Lifting Ltd after Cambrian Lifting ceased trading.</a:t>
            </a:r>
          </a:p>
          <a:p>
            <a:endParaRPr lang="en-GB" sz="1600" dirty="0"/>
          </a:p>
          <a:p>
            <a:r>
              <a:rPr lang="en-GB" sz="1600" dirty="0"/>
              <a:t>For the first 5 years, the business operated from a local Farm Outbuilding in Llwyn </a:t>
            </a:r>
            <a:r>
              <a:rPr lang="en-GB" sz="1600" dirty="0" err="1"/>
              <a:t>Ednyfed</a:t>
            </a:r>
            <a:r>
              <a:rPr lang="en-GB" sz="1600" dirty="0"/>
              <a:t>, Llangefni and employed seven people.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5552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6B5BC-3671-43D6-93C8-FABB4732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History</a:t>
            </a:r>
          </a:p>
        </p:txBody>
      </p:sp>
      <p:pic>
        <p:nvPicPr>
          <p:cNvPr id="6" name="Content Placeholder 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CC461EC8-1620-444C-BC95-4B8B78EDF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11109" r="20874" b="19466"/>
          <a:stretch/>
        </p:blipFill>
        <p:spPr>
          <a:xfrm>
            <a:off x="548639" y="2386584"/>
            <a:ext cx="5764237" cy="385749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409810-94D0-9918-69CC-70F3EDEB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008" y="2456921"/>
            <a:ext cx="4958744" cy="3790378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2100" dirty="0"/>
              <a:t>2010 – Mona Lifting Purchased a New Property in Llangefni</a:t>
            </a:r>
          </a:p>
          <a:p>
            <a:endParaRPr lang="en-US" sz="2100" dirty="0"/>
          </a:p>
          <a:p>
            <a:r>
              <a:rPr lang="en-US" sz="2100" dirty="0"/>
              <a:t>2010 – Finance Wales supplied first loan to the Company to help with expansion.</a:t>
            </a:r>
          </a:p>
          <a:p>
            <a:endParaRPr lang="en-US" sz="2100" dirty="0"/>
          </a:p>
          <a:p>
            <a:r>
              <a:rPr lang="en-US" sz="2100" dirty="0"/>
              <a:t> 2014 - Finance Wales supported Mona Lifting further to expand the company with additional staff and develop expertise and reputation within the Nuclear and Energy Industries.</a:t>
            </a:r>
          </a:p>
          <a:p>
            <a:endParaRPr lang="en-US" sz="2100" dirty="0"/>
          </a:p>
          <a:p>
            <a:r>
              <a:rPr lang="en-GB" sz="2100" dirty="0"/>
              <a:t>Today Mona Lifting occupy a purpose-built 17,000 square foot facility in Llangefni, including heated spray booth, abrasive blast cleaning facility and an engineering workshop with a 15 tonne overhead crane.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776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1406E-05CC-4445-9609-3E253925D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C71B8-80E0-4733-9A61-5182C3AF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892040"/>
            <a:ext cx="3767328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147FBF-3654-46A3-A61A-39B28D759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56" y="640080"/>
            <a:ext cx="2142370" cy="320954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9683CF-0DA1-46CF-ACAC-D8EE1B15B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7177" y="1347782"/>
            <a:ext cx="0" cy="18288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E199C7-B615-4A9A-9721-FC1F203AA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0" y="645396"/>
            <a:ext cx="2142370" cy="320954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2AE770B-9BD5-45F7-9DD4-D3FFD62FE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349484"/>
            <a:ext cx="0" cy="18288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E45BB4-8B0F-4A25-B7AE-4DFBE43CF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76" y="645396"/>
            <a:ext cx="2142370" cy="320954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A55763-CE5D-4A9B-A9F7-982C80007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13824" y="1349484"/>
            <a:ext cx="0" cy="18288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094F6C-F20F-400C-9EA6-83839C6FE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3" y="5097939"/>
            <a:ext cx="3541077" cy="91182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4DDBE7-307B-40B1-B6B5-5B376C16D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D919A6-8B1B-40BC-ACFA-363A7A5E5DDA}"/>
              </a:ext>
            </a:extLst>
          </p:cNvPr>
          <p:cNvSpPr txBox="1"/>
          <p:nvPr/>
        </p:nvSpPr>
        <p:spPr>
          <a:xfrm>
            <a:off x="4882896" y="4453272"/>
            <a:ext cx="6675120" cy="2252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Safety, Quality, Service &amp; Responsibility</a:t>
            </a:r>
            <a:endParaRPr lang="en-US" sz="1400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From our roots in lifting equipment MONA have steadily expanded and now provide a range of engineered products and services.</a:t>
            </a:r>
          </a:p>
        </p:txBody>
      </p:sp>
      <p:pic>
        <p:nvPicPr>
          <p:cNvPr id="34" name="Picture 33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8893C4D3-FF75-4329-BB77-160CF807E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89" y="3080327"/>
            <a:ext cx="2505075" cy="485775"/>
          </a:xfrm>
          <a:prstGeom prst="rect">
            <a:avLst/>
          </a:prstGeom>
        </p:spPr>
      </p:pic>
      <p:pic>
        <p:nvPicPr>
          <p:cNvPr id="36" name="Picture 35" descr="A close-up of a letter&#10;&#10;Description automatically generated with low confidence">
            <a:extLst>
              <a:ext uri="{FF2B5EF4-FFF2-40B4-BE49-F238E27FC236}">
                <a16:creationId xmlns:a16="http://schemas.microsoft.com/office/drawing/2014/main" id="{DA400213-6AC4-4A4E-AB18-A3EDD2B746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" b="5676"/>
          <a:stretch/>
        </p:blipFill>
        <p:spPr>
          <a:xfrm>
            <a:off x="10051766" y="3740955"/>
            <a:ext cx="663619" cy="571631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A991D46-2D66-4954-85DF-662A2225A7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0889"/>
          <a:stretch/>
        </p:blipFill>
        <p:spPr>
          <a:xfrm>
            <a:off x="10890565" y="3685287"/>
            <a:ext cx="990543" cy="76798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E379721-166E-4432-B591-9F999A3DB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24" y="3659582"/>
            <a:ext cx="868031" cy="86803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65B9850-350F-4196-BB56-56995B98D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90" y="639166"/>
            <a:ext cx="25050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030BA-C110-42D0-AB37-21261FA4C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407759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TIMELINE  OF PREVIOUS WORK IN </a:t>
            </a:r>
            <a:r>
              <a:rPr lang="en-US" dirty="0"/>
              <a:t>THE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NUCLEAR SECTOR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220F4-47F6-4439-B7FB-B901B2425A42}"/>
              </a:ext>
            </a:extLst>
          </p:cNvPr>
          <p:cNvSpPr txBox="1"/>
          <p:nvPr/>
        </p:nvSpPr>
        <p:spPr>
          <a:xfrm>
            <a:off x="571500" y="1975587"/>
            <a:ext cx="9267092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2011 – Removal of Grouted Plugs – MAGNOX Berkeley Site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2012 - Static portal crane SWL 30t. – MAGNOX Berkeley Site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2013 - Gamma Gate Trial Lifting – MAGNOX Berkeley Site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2015 - Particulate Waste Drum Stillage – MAGNOX </a:t>
            </a:r>
            <a:r>
              <a:rPr lang="en-US" dirty="0" err="1"/>
              <a:t>Trawsfynydd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2017 – Container Inspection Support Stillage - URENCO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2017 – 150mm HIBS Shield Plate – MAGNOX Harwell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2018 – 6no Cranes for Sellafield Site – CAVENDISH NUCLEAR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2018 – Lifting Beams – CERN Nuclear Research Facility (Geneva)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2015 - 2018 - SDSC4 Lifting Equipment – 1</a:t>
            </a:r>
            <a:r>
              <a:rPr lang="en-US" baseline="30000" dirty="0"/>
              <a:t>st</a:t>
            </a:r>
            <a:r>
              <a:rPr lang="en-US" dirty="0"/>
              <a:t> decommissioning project for MAGNOX WYLFA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2019 – Current – SGHWR Core Segmentation Project – JFN for MAGNOX </a:t>
            </a:r>
            <a:r>
              <a:rPr lang="en-US" dirty="0" err="1"/>
              <a:t>Winfrith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5A4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CB3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ABD64C83-F2C8-428D-B78D-6BFB467A6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42" y="3240756"/>
            <a:ext cx="1462088" cy="376487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79201E-90CF-4F9C-A1BF-B69F908D3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0" b="28033"/>
          <a:stretch/>
        </p:blipFill>
        <p:spPr>
          <a:xfrm>
            <a:off x="283550" y="5947630"/>
            <a:ext cx="1511846" cy="430923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3C31A8-51A6-435C-AA5F-F849A01D0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01" y="5863169"/>
            <a:ext cx="1407113" cy="64727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9E4DD6-9D26-4874-8AC8-B4A217A61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41" y="5947630"/>
            <a:ext cx="1456191" cy="64727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8A07198-A3AC-4503-9560-0BAAD4F2AE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25836" b="27531"/>
          <a:stretch/>
        </p:blipFill>
        <p:spPr>
          <a:xfrm>
            <a:off x="5191259" y="5915374"/>
            <a:ext cx="1809481" cy="48271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FDD0612-F500-4C84-947A-BD35F2924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75" y="5855796"/>
            <a:ext cx="760352" cy="749279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C0F928CC-3B0C-4DBA-BEB8-19B51F2974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04" y="5915374"/>
            <a:ext cx="1465778" cy="55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37FE63F-0839-4952-A684-9CAFD6016BB3}"/>
              </a:ext>
            </a:extLst>
          </p:cNvPr>
          <p:cNvSpPr txBox="1"/>
          <p:nvPr/>
        </p:nvSpPr>
        <p:spPr>
          <a:xfrm>
            <a:off x="2567353" y="490525"/>
            <a:ext cx="6189783" cy="12309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effectLst/>
                <a:latin typeface="+mj-lt"/>
                <a:ea typeface="+mj-ea"/>
                <a:cs typeface="+mj-cs"/>
              </a:rPr>
              <a:t>Over the years Mona Lifting have sponsored and attended several Nuclear Events with support from The Welsh Government and Wales Nuclear Forum</a:t>
            </a:r>
            <a:endParaRPr lang="en-US" sz="3300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A picture containing text, indoor, store, several&#10;&#10;Description automatically generated">
            <a:extLst>
              <a:ext uri="{FF2B5EF4-FFF2-40B4-BE49-F238E27FC236}">
                <a16:creationId xmlns:a16="http://schemas.microsoft.com/office/drawing/2014/main" id="{6B450C3E-2DEA-45A6-BB30-8A6F72CCC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5"/>
          <a:stretch/>
        </p:blipFill>
        <p:spPr>
          <a:xfrm>
            <a:off x="4890625" y="2164696"/>
            <a:ext cx="2280300" cy="3774916"/>
          </a:xfrm>
          <a:prstGeom prst="rect">
            <a:avLst/>
          </a:prstGeom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EE7AC93-510C-421A-975B-2B02C54E7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9" r="20857"/>
          <a:stretch/>
        </p:blipFill>
        <p:spPr>
          <a:xfrm rot="5400000">
            <a:off x="913844" y="2782194"/>
            <a:ext cx="2788413" cy="3526424"/>
          </a:xfrm>
          <a:prstGeom prst="rect">
            <a:avLst/>
          </a:prstGeom>
        </p:spPr>
      </p:pic>
      <p:pic>
        <p:nvPicPr>
          <p:cNvPr id="15" name="Picture 14" descr="A person standing next to 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05E27920-CA1B-4475-AF4B-E5A32ED212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14486" r="4921"/>
          <a:stretch/>
        </p:blipFill>
        <p:spPr>
          <a:xfrm>
            <a:off x="8096969" y="3093797"/>
            <a:ext cx="3553968" cy="2845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489EC8-560F-4EDE-8D6E-23908FB9CB92}"/>
              </a:ext>
            </a:extLst>
          </p:cNvPr>
          <p:cNvSpPr txBox="1"/>
          <p:nvPr/>
        </p:nvSpPr>
        <p:spPr>
          <a:xfrm>
            <a:off x="985340" y="2724465"/>
            <a:ext cx="264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2015 - Manchester NDA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46AEC-D5F2-42E2-8609-F24CFC2E6509}"/>
              </a:ext>
            </a:extLst>
          </p:cNvPr>
          <p:cNvSpPr txBox="1"/>
          <p:nvPr/>
        </p:nvSpPr>
        <p:spPr>
          <a:xfrm>
            <a:off x="4459642" y="6022260"/>
            <a:ext cx="307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2021 – Paris</a:t>
            </a:r>
          </a:p>
          <a:p>
            <a:pPr algn="ctr"/>
            <a:r>
              <a:rPr lang="en-GB" dirty="0"/>
              <a:t>World Nuclear Exhibition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730C0B-F194-40F2-A589-30F7CEC8F6B3}"/>
              </a:ext>
            </a:extLst>
          </p:cNvPr>
          <p:cNvSpPr txBox="1"/>
          <p:nvPr/>
        </p:nvSpPr>
        <p:spPr>
          <a:xfrm>
            <a:off x="8259012" y="2139914"/>
            <a:ext cx="3076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2022 – London</a:t>
            </a:r>
          </a:p>
          <a:p>
            <a:pPr algn="ctr"/>
            <a:r>
              <a:rPr lang="en-GB" dirty="0"/>
              <a:t>Nuclear Decommissioning &amp; Waste Management</a:t>
            </a:r>
          </a:p>
        </p:txBody>
      </p:sp>
      <p:pic>
        <p:nvPicPr>
          <p:cNvPr id="19" name="Picture 18" descr="A blue and white sign&#10;&#10;Description automatically generated with low confidence">
            <a:extLst>
              <a:ext uri="{FF2B5EF4-FFF2-40B4-BE49-F238E27FC236}">
                <a16:creationId xmlns:a16="http://schemas.microsoft.com/office/drawing/2014/main" id="{B4D1968A-6EF9-49F6-9EF7-B84E3D973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40" y="918387"/>
            <a:ext cx="2505075" cy="485775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8057DEC4-C083-47FA-8EE8-5092BAFE2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5" y="680403"/>
            <a:ext cx="1829084" cy="9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8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39579-DBBA-4607-9617-95CB111CE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11925"/>
          <a:stretch/>
        </p:blipFill>
        <p:spPr>
          <a:xfrm>
            <a:off x="158538" y="244444"/>
            <a:ext cx="5725428" cy="2908053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C41A615-E7FB-4EF1-AFB6-E4058A641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0" r="21535" b="26391"/>
          <a:stretch/>
        </p:blipFill>
        <p:spPr>
          <a:xfrm>
            <a:off x="265222" y="3796943"/>
            <a:ext cx="5577661" cy="24247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tacked&#10;&#10;Description automatically generated">
            <a:extLst>
              <a:ext uri="{FF2B5EF4-FFF2-40B4-BE49-F238E27FC236}">
                <a16:creationId xmlns:a16="http://schemas.microsoft.com/office/drawing/2014/main" id="{070ED16D-C65F-464A-86F5-9D84699D37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0"/>
          <a:stretch/>
        </p:blipFill>
        <p:spPr>
          <a:xfrm>
            <a:off x="6608189" y="244443"/>
            <a:ext cx="4798244" cy="6256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8C0EAA-A954-4B95-A4A9-029109C1EDDE}"/>
              </a:ext>
            </a:extLst>
          </p:cNvPr>
          <p:cNvSpPr txBox="1"/>
          <p:nvPr/>
        </p:nvSpPr>
        <p:spPr>
          <a:xfrm>
            <a:off x="6923533" y="5966689"/>
            <a:ext cx="4216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CERN - SMALL ATLAS WHEEL LIFTING TOOL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219B73-B453-4CD1-ACEF-6C9F1FE4C61E}"/>
              </a:ext>
            </a:extLst>
          </p:cNvPr>
          <p:cNvSpPr txBox="1"/>
          <p:nvPr/>
        </p:nvSpPr>
        <p:spPr>
          <a:xfrm>
            <a:off x="429409" y="5782023"/>
            <a:ext cx="3678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CERN – ELECTRIC TRAVELLING CRANE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CBBAEC-BA15-420F-8132-1915DA9D5C49}"/>
              </a:ext>
            </a:extLst>
          </p:cNvPr>
          <p:cNvSpPr txBox="1"/>
          <p:nvPr/>
        </p:nvSpPr>
        <p:spPr>
          <a:xfrm>
            <a:off x="265222" y="2713891"/>
            <a:ext cx="4482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MAGNOX – XYZ CRANE AND CUTTING TOOL</a:t>
            </a:r>
          </a:p>
        </p:txBody>
      </p:sp>
    </p:spTree>
    <p:extLst>
      <p:ext uri="{BB962C8B-B14F-4D97-AF65-F5344CB8AC3E}">
        <p14:creationId xmlns:p14="http://schemas.microsoft.com/office/powerpoint/2010/main" val="175861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6C71B8-80E0-4733-9A61-5182C3AF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264" y="4793815"/>
            <a:ext cx="3947420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Diolch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fawr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094F6C-F20F-400C-9EA6-83839C6FE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74920"/>
            <a:ext cx="10914060" cy="2810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919A6-8B1B-40BC-ACFA-363A7A5E5DDA}"/>
              </a:ext>
            </a:extLst>
          </p:cNvPr>
          <p:cNvSpPr txBox="1"/>
          <p:nvPr/>
        </p:nvSpPr>
        <p:spPr>
          <a:xfrm>
            <a:off x="548078" y="4842804"/>
            <a:ext cx="6281873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Today Mona Lifting employ 34 full time staff and work all over the UK.</a:t>
            </a:r>
          </a:p>
          <a:p>
            <a:endParaRPr lang="en-US" dirty="0"/>
          </a:p>
          <a:p>
            <a:r>
              <a:rPr lang="en-US" dirty="0"/>
              <a:t>Mona Lifting boast an impressive client list due to our ability to find </a:t>
            </a:r>
            <a:r>
              <a:rPr lang="en-US" b="1" dirty="0"/>
              <a:t>practical and affordable solutions to difficult engineering problems.</a:t>
            </a:r>
            <a:r>
              <a:rPr lang="en-US" dirty="0"/>
              <a:t> 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B68355C0-E986-4915-B144-82718A77FB9D}"/>
              </a:ext>
            </a:extLst>
          </p:cNvPr>
          <p:cNvSpPr txBox="1">
            <a:spLocks/>
          </p:cNvSpPr>
          <p:nvPr/>
        </p:nvSpPr>
        <p:spPr>
          <a:xfrm>
            <a:off x="608540" y="236557"/>
            <a:ext cx="11167973" cy="785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www.monagroup.wales</a:t>
            </a:r>
          </a:p>
        </p:txBody>
      </p:sp>
    </p:spTree>
    <p:extLst>
      <p:ext uri="{BB962C8B-B14F-4D97-AF65-F5344CB8AC3E}">
        <p14:creationId xmlns:p14="http://schemas.microsoft.com/office/powerpoint/2010/main" val="1986311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906D70C4159144BADA93432688D286" ma:contentTypeVersion="13" ma:contentTypeDescription="Create a new document." ma:contentTypeScope="" ma:versionID="92fb63e2a8885dc91a49fb17dca1a1e9">
  <xsd:schema xmlns:xsd="http://www.w3.org/2001/XMLSchema" xmlns:xs="http://www.w3.org/2001/XMLSchema" xmlns:p="http://schemas.microsoft.com/office/2006/metadata/properties" xmlns:ns2="933809c1-4bf2-4e0c-a9d0-233f97388406" xmlns:ns3="963fb0f0-f402-4954-8c92-ae58e1a1b775" targetNamespace="http://schemas.microsoft.com/office/2006/metadata/properties" ma:root="true" ma:fieldsID="12f0d6dedb566bbf28903abdf7c4dbb7" ns2:_="" ns3:_="">
    <xsd:import namespace="933809c1-4bf2-4e0c-a9d0-233f97388406"/>
    <xsd:import namespace="963fb0f0-f402-4954-8c92-ae58e1a1b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3809c1-4bf2-4e0c-a9d0-233f97388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fb0f0-f402-4954-8c92-ae58e1a1b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2318D8-5D99-4D64-8EC4-D62D2280687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F28B031-CFF3-400A-AFF0-84B72B1384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B44820-7C21-49CF-B294-BA32B459F9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3809c1-4bf2-4e0c-a9d0-233f97388406"/>
    <ds:schemaRef ds:uri="963fb0f0-f402-4954-8c92-ae58e1a1b7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447</Words>
  <Application>Microsoft Office PowerPoint</Application>
  <PresentationFormat>Widescreen</PresentationFormat>
  <Paragraphs>51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Office Theme</vt:lpstr>
      <vt:lpstr>    Gethin Jones  Operations Director  Mona Lifting Ltd </vt:lpstr>
      <vt:lpstr>History</vt:lpstr>
      <vt:lpstr>History</vt:lpstr>
      <vt:lpstr>PowerPoint Presentation</vt:lpstr>
      <vt:lpstr>TIMELINE  OF PREVIOUS WORK IN THE NUCLEAR SECTOR</vt:lpstr>
      <vt:lpstr>PowerPoint Presentation</vt:lpstr>
      <vt:lpstr>PowerPoint Presentation</vt:lpstr>
      <vt:lpstr>Diolch yn fawr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Gethin Jones</dc:creator>
  <cp:lastModifiedBy>Sara Lois Roberts</cp:lastModifiedBy>
  <cp:revision>78</cp:revision>
  <dcterms:created xsi:type="dcterms:W3CDTF">2022-03-14T13:41:12Z</dcterms:created>
  <dcterms:modified xsi:type="dcterms:W3CDTF">2022-04-11T09:43:08Z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0x0101005E906D70C4159144BADA93432688D286</vt:lpwstr>
  </property>
</Properties>
</file>