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  <p:sldMasterId id="2147483649" r:id="rId5"/>
  </p:sldMasterIdLst>
  <p:notesMasterIdLst>
    <p:notesMasterId r:id="rId10"/>
  </p:notesMasterIdLst>
  <p:sldIdLst>
    <p:sldId id="1241" r:id="rId6"/>
    <p:sldId id="1239" r:id="rId7"/>
    <p:sldId id="1236" r:id="rId8"/>
    <p:sldId id="1135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EF196-4391-4332-B977-08E1DEE2C8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45E22-F745-49FF-B83E-264C1E515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346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9C5E5-B431-488C-90F1-A48524600E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306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6EE011-9BD3-4E84-9F4E-ADBBA1C587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666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8F7A54-725D-4527-B9E6-AB7CBAAE37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4347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62C547-5BD6-4913-999C-E7ACC61FF5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6563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54C0FB-17BD-4DEC-A523-8D7D5F0C6D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327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60350"/>
            <a:ext cx="2038350" cy="4997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60350"/>
            <a:ext cx="5962650" cy="4997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55AFFF-D0CC-4D41-B892-6AD5FF13C7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0416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F5CE-381A-4C69-976C-39B3BC406C06}" type="datetimeFigureOut">
              <a:rPr lang="en-GB"/>
              <a:pPr>
                <a:defRPr/>
              </a:pPr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80261-A2C1-4321-99FE-749D24A04C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35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35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A748BC-F26F-4C6B-BF23-74DA9272E1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846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229601" y="6248400"/>
            <a:ext cx="457200" cy="457200"/>
          </a:xfrm>
          <a:ln/>
        </p:spPr>
        <p:txBody>
          <a:bodyPr/>
          <a:lstStyle>
            <a:lvl1pPr>
              <a:defRPr/>
            </a:lvl1pPr>
          </a:lstStyle>
          <a:p>
            <a:fld id="{19A748BC-F26F-4C6B-BF23-74DA9272E1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118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381000" y="4419600"/>
            <a:ext cx="8382000" cy="2057400"/>
          </a:xfrm>
          <a:prstGeom prst="round1Rect">
            <a:avLst>
              <a:gd name="adj" fmla="val 13786"/>
            </a:avLst>
          </a:prstGeom>
          <a:solidFill>
            <a:srgbClr val="4E287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4E287E"/>
              </a:solidFill>
              <a:ea typeface="+mn-ea"/>
            </a:endParaRPr>
          </a:p>
        </p:txBody>
      </p:sp>
      <p:pic>
        <p:nvPicPr>
          <p:cNvPr id="7179" name="Picture 6" descr="MX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172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58152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5E2C95-9EB0-424B-990D-F97B64DEB0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00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374D33-EE5A-4C9B-957C-05B79D551D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4000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000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78E827-B8A2-47A9-B9C3-7CE7A0A5BD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142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4590BF-AAD5-4FF2-B971-5403DE068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11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4E005E-04D1-4F3B-80E7-C31FA379D8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84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228600" y="5562604"/>
            <a:ext cx="8686800" cy="304800"/>
          </a:xfrm>
          <a:prstGeom prst="rect">
            <a:avLst/>
          </a:prstGeom>
          <a:solidFill>
            <a:srgbClr val="A7A9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350">
              <a:latin typeface="Arial" charset="-52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153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1" y="6248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4E287E"/>
                </a:solidFill>
              </a:defRPr>
            </a:lvl1pPr>
          </a:lstStyle>
          <a:p>
            <a:fld id="{375FF672-868F-46A9-8551-7CDA4ECD917D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FE9A06E-D48C-4CF0-9D0D-42EB4930498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996022"/>
            <a:ext cx="2847110" cy="82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4E287E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4E287E"/>
          </a:solidFill>
          <a:latin typeface="Arial" charset="-52"/>
          <a:ea typeface="ＭＳ Ｐゴシック" charset="-128"/>
          <a:cs typeface="ＭＳ Ｐゴシック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4E287E"/>
          </a:solidFill>
          <a:latin typeface="Arial" charset="-52"/>
          <a:ea typeface="ＭＳ Ｐゴシック" charset="-128"/>
          <a:cs typeface="ＭＳ Ｐゴシック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4E287E"/>
          </a:solidFill>
          <a:latin typeface="Arial" charset="-52"/>
          <a:ea typeface="ＭＳ Ｐゴシック" charset="-128"/>
          <a:cs typeface="ＭＳ Ｐゴシック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4E287E"/>
          </a:solidFill>
          <a:latin typeface="Arial" charset="-52"/>
          <a:ea typeface="ＭＳ Ｐゴシック" charset="-128"/>
          <a:cs typeface="ＭＳ Ｐゴシック" charset="-128"/>
        </a:defRPr>
      </a:lvl5pPr>
      <a:lvl6pPr marL="34294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00529B"/>
          </a:solidFill>
          <a:latin typeface="Arial" charset="-52"/>
          <a:ea typeface="ＭＳ Ｐゴシック" charset="-128"/>
          <a:cs typeface="ＭＳ Ｐゴシック" charset="-128"/>
        </a:defRPr>
      </a:lvl6pPr>
      <a:lvl7pPr marL="685891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00529B"/>
          </a:solidFill>
          <a:latin typeface="Arial" charset="-52"/>
          <a:ea typeface="ＭＳ Ｐゴシック" charset="-128"/>
          <a:cs typeface="ＭＳ Ｐゴシック" charset="-128"/>
        </a:defRPr>
      </a:lvl7pPr>
      <a:lvl8pPr marL="102883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00529B"/>
          </a:solidFill>
          <a:latin typeface="Arial" charset="-52"/>
          <a:ea typeface="ＭＳ Ｐゴシック" charset="-128"/>
          <a:cs typeface="ＭＳ Ｐゴシック" charset="-128"/>
        </a:defRPr>
      </a:lvl8pPr>
      <a:lvl9pPr marL="1371783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00529B"/>
          </a:solidFill>
          <a:latin typeface="Arial" charset="-52"/>
          <a:ea typeface="ＭＳ Ｐゴシック" charset="-128"/>
          <a:cs typeface="ＭＳ Ｐゴシック" charset="-128"/>
        </a:defRPr>
      </a:lvl9pPr>
    </p:titleStyle>
    <p:bodyStyle>
      <a:lvl1pPr marL="257209" indent="-257209" algn="l" rtl="0" eaLnBrk="1" fontAlgn="base" hangingPunct="1">
        <a:spcBef>
          <a:spcPct val="20000"/>
        </a:spcBef>
        <a:spcAft>
          <a:spcPct val="0"/>
        </a:spcAft>
        <a:buClr>
          <a:srgbClr val="4E287E"/>
        </a:buClr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287" indent="-214341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–"/>
        <a:defRPr sz="1575">
          <a:solidFill>
            <a:schemeClr val="tx1"/>
          </a:solidFill>
          <a:latin typeface="+mn-lt"/>
          <a:ea typeface="+mn-ea"/>
        </a:defRPr>
      </a:lvl2pPr>
      <a:lvl3pPr marL="857364" indent="-171473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•"/>
        <a:defRPr>
          <a:solidFill>
            <a:schemeClr val="tx1"/>
          </a:solidFill>
          <a:latin typeface="+mn-lt"/>
          <a:ea typeface="+mn-ea"/>
        </a:defRPr>
      </a:lvl3pPr>
      <a:lvl4pPr marL="1171731" indent="-171473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–"/>
        <a:defRPr>
          <a:solidFill>
            <a:schemeClr val="tx1"/>
          </a:solidFill>
          <a:latin typeface="+mn-lt"/>
          <a:ea typeface="+mn-ea"/>
        </a:defRPr>
      </a:lvl4pPr>
      <a:lvl5pPr marL="1486098" indent="-171473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»"/>
        <a:defRPr>
          <a:solidFill>
            <a:schemeClr val="tx1"/>
          </a:solidFill>
          <a:latin typeface="+mn-lt"/>
          <a:ea typeface="+mn-ea"/>
        </a:defRPr>
      </a:lvl5pPr>
      <a:lvl6pPr marL="1829044" indent="-171473" algn="l" rtl="0" eaLnBrk="1" fontAlgn="base" hangingPunct="1">
        <a:spcBef>
          <a:spcPct val="20000"/>
        </a:spcBef>
        <a:spcAft>
          <a:spcPct val="0"/>
        </a:spcAft>
        <a:buClr>
          <a:srgbClr val="A7A9AC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171990" indent="-171473" algn="l" rtl="0" eaLnBrk="1" fontAlgn="base" hangingPunct="1">
        <a:spcBef>
          <a:spcPct val="20000"/>
        </a:spcBef>
        <a:spcAft>
          <a:spcPct val="0"/>
        </a:spcAft>
        <a:buClr>
          <a:srgbClr val="A7A9AC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2514935" indent="-171473" algn="l" rtl="0" eaLnBrk="1" fontAlgn="base" hangingPunct="1">
        <a:spcBef>
          <a:spcPct val="20000"/>
        </a:spcBef>
        <a:spcAft>
          <a:spcPct val="0"/>
        </a:spcAft>
        <a:buClr>
          <a:srgbClr val="A7A9AC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2857881" indent="-171473" algn="l" rtl="0" eaLnBrk="1" fontAlgn="base" hangingPunct="1">
        <a:spcBef>
          <a:spcPct val="20000"/>
        </a:spcBef>
        <a:spcAft>
          <a:spcPct val="0"/>
        </a:spcAft>
        <a:buClr>
          <a:srgbClr val="A7A9AC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34294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ChangeArrowheads="1"/>
          </p:cNvSpPr>
          <p:nvPr/>
        </p:nvSpPr>
        <p:spPr bwMode="auto">
          <a:xfrm>
            <a:off x="0" y="0"/>
            <a:ext cx="9144000" cy="5589588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-457200" y="228600"/>
            <a:ext cx="8142288" cy="501650"/>
          </a:xfrm>
          <a:prstGeom prst="roundRect">
            <a:avLst>
              <a:gd name="adj" fmla="val 50000"/>
            </a:avLst>
          </a:prstGeom>
          <a:solidFill>
            <a:srgbClr val="4E287E">
              <a:alpha val="8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  <a:latin typeface="Humnst777 BT" pitchFamily="34" charset="0"/>
              </a:rPr>
              <a:t>	</a:t>
            </a:r>
            <a:endParaRPr lang="en-GB" altLang="en-US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6035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153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4E287E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248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4E287E"/>
                </a:solidFill>
              </a:defRPr>
            </a:lvl1pPr>
          </a:lstStyle>
          <a:p>
            <a:fld id="{58318DE1-FD35-4D1D-8F3F-8B110955EFE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5589588"/>
            <a:ext cx="9144000" cy="215900"/>
          </a:xfrm>
          <a:prstGeom prst="rect">
            <a:avLst/>
          </a:prstGeom>
          <a:solidFill>
            <a:srgbClr val="4E28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C6EF79C2-F8F7-4964-9AF1-9C72ACA2930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5977328"/>
            <a:ext cx="2628901" cy="7644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</p:bld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E287E"/>
        </a:buClr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–"/>
        <a:defRPr sz="21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•"/>
        <a:defRPr>
          <a:solidFill>
            <a:schemeClr val="bg1"/>
          </a:solidFill>
          <a:latin typeface="+mn-lt"/>
          <a:ea typeface="+mn-ea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–"/>
        <a:defRPr>
          <a:solidFill>
            <a:schemeClr val="bg1"/>
          </a:solidFill>
          <a:latin typeface="+mn-lt"/>
          <a:ea typeface="+mn-ea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»"/>
        <a:defRPr>
          <a:solidFill>
            <a:schemeClr val="bg1"/>
          </a:solidFill>
          <a:latin typeface="+mn-lt"/>
          <a:ea typeface="+mn-ea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»"/>
        <a:defRPr>
          <a:solidFill>
            <a:schemeClr val="bg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»"/>
        <a:defRPr>
          <a:solidFill>
            <a:schemeClr val="bg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»"/>
        <a:defRPr>
          <a:solidFill>
            <a:schemeClr val="bg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6B6BCF"/>
        </a:buClr>
        <a:buChar char="»"/>
        <a:defRPr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DB7F-180D-422C-A3B0-37652CBE5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Skills Pipeline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EC568-4B19-4B2F-AE20-D06B6820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11A15-A25C-4D95-941E-E38AD760F2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A9C5E5-B431-488C-90F1-A48524600E69}" type="slidenum">
              <a:rPr kumimoji="0" lang="en-GB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E287E"/>
                </a:solidFill>
                <a:effectLst/>
                <a:uLnTx/>
                <a:uFillTx/>
                <a:latin typeface="Arial"/>
                <a:ea typeface="ＭＳ Ｐゴシック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900" b="0" i="0" u="none" strike="noStrike" kern="1200" cap="none" spc="0" normalizeH="0" baseline="0" noProof="0">
              <a:ln>
                <a:noFill/>
              </a:ln>
              <a:solidFill>
                <a:srgbClr val="4E287E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944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C7A715-F136-4C7F-9D69-08D8D36F7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514" y="1287234"/>
            <a:ext cx="4932486" cy="33990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E019F3-65C2-41A4-90F7-9FF13E57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Arial"/>
              </a:rPr>
              <a:t>Skills Pipeline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059362-9E70-4742-BE16-35F062CD3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69" y="1011116"/>
            <a:ext cx="3985845" cy="3886200"/>
          </a:xfrm>
        </p:spPr>
        <p:txBody>
          <a:bodyPr/>
          <a:lstStyle/>
          <a:p>
            <a:r>
              <a:rPr lang="en-GB" sz="1400" dirty="0"/>
              <a:t>In the next 3 years there is an upturn in decommissioning works across the North Wales region</a:t>
            </a:r>
          </a:p>
          <a:p>
            <a:r>
              <a:rPr lang="en-GB" sz="1400" dirty="0"/>
              <a:t>Age profile shows a significant group in the range where people may chose to retire</a:t>
            </a:r>
          </a:p>
          <a:p>
            <a:r>
              <a:rPr lang="en-GB" sz="1400" dirty="0"/>
              <a:t>Working with Coleg Menai and Welsh Government identified 21 pipelines pathways</a:t>
            </a:r>
          </a:p>
          <a:p>
            <a:r>
              <a:rPr lang="en-GB" sz="1400" dirty="0"/>
              <a:t>A Skill Pipeline looks at minimum skill set a person would enter each pipeline </a:t>
            </a:r>
          </a:p>
          <a:p>
            <a:r>
              <a:rPr lang="en-GB" sz="1400" dirty="0"/>
              <a:t>The pipeline considers all roles they could progress to within the each skill pipeline</a:t>
            </a:r>
          </a:p>
          <a:p>
            <a:r>
              <a:rPr lang="en-GB" sz="1400" dirty="0"/>
              <a:t>Identified that over the next 10 years there is a need for 165 people to come into Magnox</a:t>
            </a:r>
          </a:p>
          <a:p>
            <a:r>
              <a:rPr lang="en-GB" sz="1400" dirty="0"/>
              <a:t>Identified 361 people to come into our sites through the supply chain</a:t>
            </a:r>
          </a:p>
          <a:p>
            <a:endParaRPr lang="en-GB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9474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019F3-65C2-41A4-90F7-9FF13E57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Arial"/>
              </a:rPr>
              <a:t>Key Future Predicted Skills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26B343B-A265-4AFF-9695-C5343EC0F0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894221"/>
              </p:ext>
            </p:extLst>
          </p:nvPr>
        </p:nvGraphicFramePr>
        <p:xfrm>
          <a:off x="261864" y="779516"/>
          <a:ext cx="8424936" cy="365185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3444500911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435759240"/>
                    </a:ext>
                  </a:extLst>
                </a:gridCol>
              </a:tblGrid>
              <a:tr h="458449">
                <a:tc>
                  <a:txBody>
                    <a:bodyPr/>
                    <a:lstStyle/>
                    <a:p>
                      <a:r>
                        <a:rPr lang="en-GB" dirty="0"/>
                        <a:t>Magnox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Supply Chain Roles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216163"/>
                  </a:ext>
                </a:extLst>
              </a:tr>
              <a:tr h="458449">
                <a:tc>
                  <a:txBody>
                    <a:bodyPr/>
                    <a:lstStyle/>
                    <a:p>
                      <a:r>
                        <a:rPr lang="en-GB" dirty="0"/>
                        <a:t>Radiation Protection 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Radiation Protection Worker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37662"/>
                  </a:ext>
                </a:extLst>
              </a:tr>
              <a:tr h="458449">
                <a:tc>
                  <a:txBody>
                    <a:bodyPr/>
                    <a:lstStyle/>
                    <a:p>
                      <a:r>
                        <a:rPr lang="en-GB" dirty="0"/>
                        <a:t>Radiation Protection Engineers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Scaffolders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174739"/>
                  </a:ext>
                </a:extLst>
              </a:tr>
              <a:tr h="458449">
                <a:tc>
                  <a:txBody>
                    <a:bodyPr/>
                    <a:lstStyle/>
                    <a:p>
                      <a:r>
                        <a:rPr lang="en-GB" dirty="0"/>
                        <a:t>Administration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Lagging &amp; Asbestos Operatives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965864"/>
                  </a:ext>
                </a:extLst>
              </a:tr>
              <a:tr h="470277">
                <a:tc>
                  <a:txBody>
                    <a:bodyPr/>
                    <a:lstStyle/>
                    <a:p>
                      <a:r>
                        <a:rPr lang="en-GB" dirty="0"/>
                        <a:t>Civil, Mechanical &amp; Electrical Engineers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Heavy Plant Operators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501869"/>
                  </a:ext>
                </a:extLst>
              </a:tr>
              <a:tr h="449261">
                <a:tc>
                  <a:txBody>
                    <a:bodyPr/>
                    <a:lstStyle/>
                    <a:p>
                      <a:r>
                        <a:rPr lang="en-GB" dirty="0"/>
                        <a:t>Maintenance &amp; Craft Technicians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Maintenance &amp; Craft Technicians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52740"/>
                  </a:ext>
                </a:extLst>
              </a:tr>
              <a:tr h="449261">
                <a:tc>
                  <a:txBody>
                    <a:bodyPr/>
                    <a:lstStyle/>
                    <a:p>
                      <a:r>
                        <a:rPr lang="en-GB" dirty="0"/>
                        <a:t>Environmental Specialists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Asbestos Surveyors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51315"/>
                  </a:ext>
                </a:extLst>
              </a:tr>
              <a:tr h="449261">
                <a:tc>
                  <a:txBody>
                    <a:bodyPr/>
                    <a:lstStyle/>
                    <a:p>
                      <a:r>
                        <a:rPr lang="en-GB" dirty="0"/>
                        <a:t>Plant Operations Technicians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Construction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13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28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" y="0"/>
            <a:ext cx="9128729" cy="5867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22609" y="990751"/>
            <a:ext cx="3774185" cy="588625"/>
          </a:xfrm>
          <a:prstGeom prst="rect">
            <a:avLst/>
          </a:prstGeom>
          <a:noFill/>
        </p:spPr>
        <p:txBody>
          <a:bodyPr wrap="square" lIns="91443" tIns="45721" rIns="91443" bIns="45721" rtlCol="0">
            <a:spAutoFit/>
          </a:bodyPr>
          <a:lstStyle/>
          <a:p>
            <a:pPr algn="ctr" defTabSz="6858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25">
                <a:solidFill>
                  <a:srgbClr val="4E287E"/>
                </a:solidFill>
                <a:latin typeface="Arial" charset="0"/>
                <a:ea typeface="ＭＳ Ｐゴシック" charset="-128"/>
              </a:rPr>
              <a:t>Any Questions </a:t>
            </a:r>
          </a:p>
        </p:txBody>
      </p:sp>
    </p:spTree>
    <p:extLst>
      <p:ext uri="{BB962C8B-B14F-4D97-AF65-F5344CB8AC3E}">
        <p14:creationId xmlns:p14="http://schemas.microsoft.com/office/powerpoint/2010/main" val="202574994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White Ex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GNOX Template">
  <a:themeElements>
    <a:clrScheme name="Magnox_Lt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gnox_Ltd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Magnox_Lt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gnox_Lt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gnox_Lt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gnox_Lt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gnox_Lt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gnox_Lt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gnox_Lt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gnox_Lt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gnox_Lt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gnox_Lt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gnox_Lt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gnox_Lt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906D70C4159144BADA93432688D286" ma:contentTypeVersion="13" ma:contentTypeDescription="Create a new document." ma:contentTypeScope="" ma:versionID="92fb63e2a8885dc91a49fb17dca1a1e9">
  <xsd:schema xmlns:xsd="http://www.w3.org/2001/XMLSchema" xmlns:xs="http://www.w3.org/2001/XMLSchema" xmlns:p="http://schemas.microsoft.com/office/2006/metadata/properties" xmlns:ns2="933809c1-4bf2-4e0c-a9d0-233f97388406" xmlns:ns3="963fb0f0-f402-4954-8c92-ae58e1a1b775" targetNamespace="http://schemas.microsoft.com/office/2006/metadata/properties" ma:root="true" ma:fieldsID="12f0d6dedb566bbf28903abdf7c4dbb7" ns2:_="" ns3:_="">
    <xsd:import namespace="933809c1-4bf2-4e0c-a9d0-233f97388406"/>
    <xsd:import namespace="963fb0f0-f402-4954-8c92-ae58e1a1b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809c1-4bf2-4e0c-a9d0-233f97388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fb0f0-f402-4954-8c92-ae58e1a1b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17B740-C481-43D8-9E63-B327C131C6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30C9BE-45DB-4FAE-BDDF-B656271DB18C}">
  <ds:schemaRefs>
    <ds:schemaRef ds:uri="09c09586-6fe4-4743-b29e-69e0c8650ec2"/>
    <ds:schemaRef ds:uri="0d018471-3f99-47ec-85cb-437b5354ac3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956C8B-EF65-4518-8CBD-7010FCB19E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3809c1-4bf2-4e0c-a9d0-233f97388406"/>
    <ds:schemaRef ds:uri="963fb0f0-f402-4954-8c92-ae58e1a1b7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159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Unicode MS</vt:lpstr>
      <vt:lpstr>Calibri</vt:lpstr>
      <vt:lpstr>Humnst777 BT</vt:lpstr>
      <vt:lpstr>Presentation White Ext</vt:lpstr>
      <vt:lpstr>MAGNOX Template</vt:lpstr>
      <vt:lpstr>Skills Pipeline</vt:lpstr>
      <vt:lpstr>Skills Pipeline</vt:lpstr>
      <vt:lpstr>Key Future Predicted Skills</vt:lpstr>
      <vt:lpstr>PowerPoint Presentation</vt:lpstr>
    </vt:vector>
  </TitlesOfParts>
  <Company>SSA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Delia S Taylor (Magnox)</dc:creator>
  <cp:lastModifiedBy>Sara Lois Roberts</cp:lastModifiedBy>
  <cp:revision>19</cp:revision>
  <cp:lastPrinted>2019-07-10T16:49:07Z</cp:lastPrinted>
  <dcterms:created xsi:type="dcterms:W3CDTF">2018-06-19T13:59:58Z</dcterms:created>
  <dcterms:modified xsi:type="dcterms:W3CDTF">2022-04-11T09:50:04Z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100.000000000000</vt:lpwstr>
  </property>
  <property fmtid="{D5CDD505-2E9C-101B-9397-08002B2CF9AE}" pid="3" name="ContentTypeId">
    <vt:lpwstr>0x0101005E906D70C4159144BADA93432688D286</vt:lpwstr>
  </property>
</Properties>
</file>