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368" r:id="rId5"/>
    <p:sldId id="375" r:id="rId6"/>
    <p:sldId id="356" r:id="rId7"/>
    <p:sldId id="376" r:id="rId8"/>
    <p:sldId id="377" r:id="rId9"/>
    <p:sldId id="369" r:id="rId10"/>
    <p:sldId id="378" r:id="rId11"/>
    <p:sldId id="381" r:id="rId12"/>
    <p:sldId id="382" r:id="rId13"/>
    <p:sldId id="383" r:id="rId14"/>
    <p:sldId id="384" r:id="rId15"/>
    <p:sldId id="3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F9A2"/>
    <a:srgbClr val="FEEFC0"/>
    <a:srgbClr val="FEE599"/>
    <a:srgbClr val="000000"/>
    <a:srgbClr val="045D80"/>
    <a:srgbClr val="74A4CF"/>
    <a:srgbClr val="F5F5F5"/>
    <a:srgbClr val="92D050"/>
    <a:srgbClr val="33ACD9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59" autoAdjust="0"/>
    <p:restoredTop sz="90707" autoAdjust="0"/>
  </p:normalViewPr>
  <p:slideViewPr>
    <p:cSldViewPr snapToGrid="0">
      <p:cViewPr varScale="1">
        <p:scale>
          <a:sx n="62" d="100"/>
          <a:sy n="62" d="100"/>
        </p:scale>
        <p:origin x="180" y="5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D1046-94E8-4DEC-8769-52781431A84E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013DC-1599-4AAD-B33A-FF824F2CD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827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Cardiff’s Smart City Roadmap has been out to public consultation.  It focuses on:</a:t>
            </a:r>
          </a:p>
          <a:p>
            <a:r>
              <a:rPr lang="en-GB" baseline="0" dirty="0" smtClean="0"/>
              <a:t>Collaboration, data, mobility, sustainability, health and connectivity.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013DC-1599-4AAD-B33A-FF824F2CD58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955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013DC-1599-4AAD-B33A-FF824F2CD58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013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Magnified by new technology and products..</a:t>
            </a:r>
            <a:r>
              <a:rPr lang="en-GB" baseline="0" dirty="0" smtClean="0"/>
              <a:t>  The cloud has the potential to create even more data silos.</a:t>
            </a:r>
          </a:p>
          <a:p>
            <a:endParaRPr lang="en-GB" baseline="0" dirty="0" smtClean="0"/>
          </a:p>
          <a:p>
            <a:r>
              <a:rPr lang="en-GB" sz="1200" dirty="0" smtClean="0">
                <a:solidFill>
                  <a:schemeClr val="tx1"/>
                </a:solidFill>
              </a:rPr>
              <a:t>Data is Everywhere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Data Silo’s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Data Extracts </a:t>
            </a:r>
            <a:r>
              <a:rPr lang="en-GB" dirty="0" smtClean="0">
                <a:solidFill>
                  <a:schemeClr val="tx1"/>
                </a:solidFill>
              </a:rPr>
              <a:t>(security/retention/storage issues)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Duplication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Inconsistency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No Visibility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Performance Constraints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Limited Visualisation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Limited Access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Live Data is volatile (transactional)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013DC-1599-4AAD-B33A-FF824F2CD58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394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9600" dirty="0" smtClean="0"/>
              <a:t>Central Repository – Data Scientists</a:t>
            </a:r>
            <a:endParaRPr lang="en-GB" sz="9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1200" dirty="0" smtClean="0">
              <a:solidFill>
                <a:srgbClr val="7030A0"/>
              </a:solidFill>
            </a:endParaRPr>
          </a:p>
          <a:p>
            <a:r>
              <a:rPr lang="en-GB" sz="1200" dirty="0" smtClean="0"/>
              <a:t>Bring the data into one location</a:t>
            </a:r>
          </a:p>
          <a:p>
            <a:r>
              <a:rPr lang="en-GB" sz="1200" dirty="0" smtClean="0"/>
              <a:t>More flexible reporting (using multiple data sources)</a:t>
            </a:r>
          </a:p>
          <a:p>
            <a:r>
              <a:rPr lang="en-GB" sz="1200" dirty="0" smtClean="0"/>
              <a:t>Better decision making</a:t>
            </a:r>
          </a:p>
          <a:p>
            <a:endParaRPr lang="en-GB" sz="1200" dirty="0" smtClean="0"/>
          </a:p>
          <a:p>
            <a:r>
              <a:rPr lang="en-GB" sz="1200" dirty="0" smtClean="0"/>
              <a:t>Considerations:</a:t>
            </a:r>
          </a:p>
          <a:p>
            <a:r>
              <a:rPr lang="en-GB" sz="1200" dirty="0" smtClean="0"/>
              <a:t>Pipelines</a:t>
            </a:r>
            <a:r>
              <a:rPr lang="en-GB" sz="1200" baseline="0" dirty="0" smtClean="0"/>
              <a:t> APIs to pull the data in, </a:t>
            </a:r>
            <a:r>
              <a:rPr lang="en-GB" sz="1200" dirty="0" smtClean="0"/>
              <a:t>Model the data, data catalogues to search the data (metadata),</a:t>
            </a:r>
            <a:r>
              <a:rPr lang="en-GB" sz="1200" baseline="0" dirty="0" smtClean="0"/>
              <a:t> saves money, remove silos, define architecture for project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013DC-1599-4AAD-B33A-FF824F2CD58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38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013DC-1599-4AAD-B33A-FF824F2CD5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276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013DC-1599-4AAD-B33A-FF824F2CD58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047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013DC-1599-4AAD-B33A-FF824F2CD58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609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013DC-1599-4AAD-B33A-FF824F2CD58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979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chemeClr val="bg1"/>
                </a:solidFill>
              </a:rPr>
              <a:t>Real world scenario: Crews were attending 80-100 bins a day on their rounds.  They now empty between 10-20 bins so they can be re-purposed and deployed where needed.</a:t>
            </a:r>
          </a:p>
          <a:p>
            <a:endParaRPr lang="en-GB" sz="1200" dirty="0" smtClean="0">
              <a:solidFill>
                <a:schemeClr val="bg1"/>
              </a:solidFill>
            </a:endParaRPr>
          </a:p>
          <a:p>
            <a:r>
              <a:rPr lang="en-GB" sz="1200" dirty="0" smtClean="0">
                <a:solidFill>
                  <a:schemeClr val="bg1"/>
                </a:solidFill>
              </a:rPr>
              <a:t>We also relocate bins that have been under-used.  This means saving money on purchasing additional bins and utilising our current stock.</a:t>
            </a:r>
          </a:p>
          <a:p>
            <a:endParaRPr lang="en-GB" sz="1200" dirty="0" smtClean="0">
              <a:solidFill>
                <a:schemeClr val="bg1"/>
              </a:solidFill>
            </a:endParaRPr>
          </a:p>
          <a:p>
            <a:r>
              <a:rPr lang="en-GB" sz="1200" dirty="0" smtClean="0">
                <a:solidFill>
                  <a:schemeClr val="bg1"/>
                </a:solidFill>
              </a:rPr>
              <a:t>Previously bins were emptied</a:t>
            </a:r>
            <a:r>
              <a:rPr lang="en-GB" sz="1200" baseline="0" dirty="0" smtClean="0">
                <a:solidFill>
                  <a:schemeClr val="bg1"/>
                </a:solidFill>
              </a:rPr>
              <a:t> on </a:t>
            </a:r>
            <a:r>
              <a:rPr lang="en-GB" sz="1200" baseline="0" dirty="0" err="1" smtClean="0">
                <a:solidFill>
                  <a:schemeClr val="bg1"/>
                </a:solidFill>
              </a:rPr>
              <a:t>inituition</a:t>
            </a:r>
            <a:r>
              <a:rPr lang="en-GB" sz="1200" baseline="0" dirty="0" smtClean="0">
                <a:solidFill>
                  <a:schemeClr val="bg1"/>
                </a:solidFill>
              </a:rPr>
              <a:t>, experience or theory.</a:t>
            </a:r>
            <a:endParaRPr lang="en-GB" sz="1600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013DC-1599-4AAD-B33A-FF824F2CD58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15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chemeClr val="bg1"/>
                </a:solidFill>
              </a:rPr>
              <a:t>Real world scenario: Crews were attending 80-100 bins a day on their rounds.  They now empty between 10-20 bins so they can be re-purposed and deployed where needed.</a:t>
            </a:r>
          </a:p>
          <a:p>
            <a:endParaRPr lang="en-GB" sz="1200" dirty="0" smtClean="0">
              <a:solidFill>
                <a:schemeClr val="bg1"/>
              </a:solidFill>
            </a:endParaRPr>
          </a:p>
          <a:p>
            <a:r>
              <a:rPr lang="en-GB" sz="1200" dirty="0" smtClean="0">
                <a:solidFill>
                  <a:schemeClr val="bg1"/>
                </a:solidFill>
              </a:rPr>
              <a:t>We also relocate bins that have been under-used.  This means saving money on purchasing additional bins and utilising our current stock.</a:t>
            </a:r>
          </a:p>
          <a:p>
            <a:endParaRPr lang="en-GB" sz="1200" dirty="0" smtClean="0">
              <a:solidFill>
                <a:schemeClr val="bg1"/>
              </a:solidFill>
            </a:endParaRPr>
          </a:p>
          <a:p>
            <a:r>
              <a:rPr lang="en-GB" sz="1200" dirty="0" smtClean="0">
                <a:solidFill>
                  <a:schemeClr val="bg1"/>
                </a:solidFill>
              </a:rPr>
              <a:t>Previously bins were emptied</a:t>
            </a:r>
            <a:r>
              <a:rPr lang="en-GB" sz="1200" baseline="0" dirty="0" smtClean="0">
                <a:solidFill>
                  <a:schemeClr val="bg1"/>
                </a:solidFill>
              </a:rPr>
              <a:t> on </a:t>
            </a:r>
            <a:r>
              <a:rPr lang="en-GB" sz="1200" baseline="0" dirty="0" err="1" smtClean="0">
                <a:solidFill>
                  <a:schemeClr val="bg1"/>
                </a:solidFill>
              </a:rPr>
              <a:t>inituition</a:t>
            </a:r>
            <a:r>
              <a:rPr lang="en-GB" sz="1200" baseline="0" dirty="0" smtClean="0">
                <a:solidFill>
                  <a:schemeClr val="bg1"/>
                </a:solidFill>
              </a:rPr>
              <a:t>, experience or theory.</a:t>
            </a:r>
            <a:endParaRPr lang="en-GB" sz="1600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013DC-1599-4AAD-B33A-FF824F2CD58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248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013DC-1599-4AAD-B33A-FF824F2CD58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05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013DC-1599-4AAD-B33A-FF824F2CD58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846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A50A-AD97-446F-9B5D-8EF37CF2B388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C761D-01E3-42E7-8544-75BA51150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74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A50A-AD97-446F-9B5D-8EF37CF2B388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C761D-01E3-42E7-8544-75BA51150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0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A50A-AD97-446F-9B5D-8EF37CF2B388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C761D-01E3-42E7-8544-75BA51150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63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A50A-AD97-446F-9B5D-8EF37CF2B388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C761D-01E3-42E7-8544-75BA51150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53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A50A-AD97-446F-9B5D-8EF37CF2B388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C761D-01E3-42E7-8544-75BA51150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47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A50A-AD97-446F-9B5D-8EF37CF2B388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C761D-01E3-42E7-8544-75BA51150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58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A50A-AD97-446F-9B5D-8EF37CF2B388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C761D-01E3-42E7-8544-75BA51150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5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A50A-AD97-446F-9B5D-8EF37CF2B388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C761D-01E3-42E7-8544-75BA51150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34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A50A-AD97-446F-9B5D-8EF37CF2B388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C761D-01E3-42E7-8544-75BA51150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58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A50A-AD97-446F-9B5D-8EF37CF2B388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C761D-01E3-42E7-8544-75BA51150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08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9A50A-AD97-446F-9B5D-8EF37CF2B388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C761D-01E3-42E7-8544-75BA51150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18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9A50A-AD97-446F-9B5D-8EF37CF2B388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C761D-01E3-42E7-8544-75BA51150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8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05163"/>
            <a:ext cx="5238344" cy="4152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44" y="0"/>
            <a:ext cx="6953656" cy="6858000"/>
          </a:xfrm>
          <a:prstGeom prst="rect">
            <a:avLst/>
          </a:prstGeom>
        </p:spPr>
      </p:pic>
      <p:sp>
        <p:nvSpPr>
          <p:cNvPr id="4" name="Isosceles Triangle 3"/>
          <p:cNvSpPr/>
          <p:nvPr/>
        </p:nvSpPr>
        <p:spPr>
          <a:xfrm rot="5400000">
            <a:off x="463550" y="-926531"/>
            <a:ext cx="5359400" cy="6286500"/>
          </a:xfrm>
          <a:prstGeom prst="triangle">
            <a:avLst/>
          </a:prstGeom>
          <a:solidFill>
            <a:srgbClr val="045D80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12368" y="1537017"/>
            <a:ext cx="5158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CARDIFF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9660" y="13656"/>
            <a:ext cx="1047750" cy="923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50" y="27054"/>
            <a:ext cx="714375" cy="7905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12368" y="230632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Data-driven decision making</a:t>
            </a:r>
            <a:endParaRPr lang="en-GB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3" name="Elbow Connector 22"/>
          <p:cNvCxnSpPr>
            <a:stCxn id="4" idx="0"/>
          </p:cNvCxnSpPr>
          <p:nvPr/>
        </p:nvCxnSpPr>
        <p:spPr>
          <a:xfrm flipH="1">
            <a:off x="-375020" y="2216719"/>
            <a:ext cx="6661520" cy="4773070"/>
          </a:xfrm>
          <a:prstGeom prst="bentConnector3">
            <a:avLst>
              <a:gd name="adj1" fmla="val -3527"/>
            </a:avLst>
          </a:prstGeom>
          <a:ln w="127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/>
          <p:cNvSpPr/>
          <p:nvPr/>
        </p:nvSpPr>
        <p:spPr>
          <a:xfrm rot="16200000">
            <a:off x="2092843" y="-1216541"/>
            <a:ext cx="3157226" cy="3888506"/>
          </a:xfrm>
          <a:prstGeom prst="triangle">
            <a:avLst>
              <a:gd name="adj" fmla="val 53803"/>
            </a:avLst>
          </a:prstGeom>
          <a:solidFill>
            <a:schemeClr val="tx1">
              <a:alpha val="15000"/>
            </a:schemeClr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12368" y="873239"/>
            <a:ext cx="22025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SMART</a:t>
            </a:r>
          </a:p>
        </p:txBody>
      </p:sp>
      <p:cxnSp>
        <p:nvCxnSpPr>
          <p:cNvPr id="15" name="Elbow Connector 14"/>
          <p:cNvCxnSpPr>
            <a:endCxn id="3" idx="3"/>
          </p:cNvCxnSpPr>
          <p:nvPr/>
        </p:nvCxnSpPr>
        <p:spPr>
          <a:xfrm>
            <a:off x="1727203" y="592533"/>
            <a:ext cx="10464797" cy="2836467"/>
          </a:xfrm>
          <a:prstGeom prst="bentConnector5">
            <a:avLst>
              <a:gd name="adj1" fmla="val 11696"/>
              <a:gd name="adj2" fmla="val 13784"/>
              <a:gd name="adj3" fmla="val 102184"/>
            </a:avLst>
          </a:prstGeom>
          <a:ln w="127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83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5"/>
    </mc:Choice>
    <mc:Fallback xmlns="">
      <p:transition advTm="60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Elbow Connector 37"/>
          <p:cNvCxnSpPr/>
          <p:nvPr/>
        </p:nvCxnSpPr>
        <p:spPr>
          <a:xfrm rot="10800000" flipV="1">
            <a:off x="0" y="673100"/>
            <a:ext cx="9037746" cy="5530850"/>
          </a:xfrm>
          <a:prstGeom prst="bentConnector3">
            <a:avLst>
              <a:gd name="adj1" fmla="val 93141"/>
            </a:avLst>
          </a:prstGeom>
          <a:ln w="127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037746" y="1022119"/>
            <a:ext cx="2609850" cy="56197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5250" y="0"/>
            <a:ext cx="1047750" cy="92392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0" y="6454545"/>
            <a:ext cx="12192000" cy="4034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4912" y="0"/>
            <a:ext cx="714375" cy="790575"/>
          </a:xfrm>
          <a:prstGeom prst="rect">
            <a:avLst/>
          </a:prstGeom>
        </p:spPr>
      </p:pic>
      <p:sp>
        <p:nvSpPr>
          <p:cNvPr id="12" name="Right Triangle 11"/>
          <p:cNvSpPr/>
          <p:nvPr/>
        </p:nvSpPr>
        <p:spPr>
          <a:xfrm flipV="1">
            <a:off x="0" y="-1"/>
            <a:ext cx="3346450" cy="2055605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rapezoid 10"/>
          <p:cNvSpPr/>
          <p:nvPr/>
        </p:nvSpPr>
        <p:spPr>
          <a:xfrm flipH="1">
            <a:off x="8493342" y="1507894"/>
            <a:ext cx="2316054" cy="4648200"/>
          </a:xfrm>
          <a:prstGeom prst="trapezoid">
            <a:avLst>
              <a:gd name="adj" fmla="val 26744"/>
            </a:avLst>
          </a:prstGeom>
          <a:solidFill>
            <a:srgbClr val="FEE599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796590" y="1660840"/>
            <a:ext cx="78711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1" dirty="0" smtClean="0"/>
              <a:t>Reduces energy bills </a:t>
            </a:r>
            <a:r>
              <a:rPr lang="en-GB" sz="2400" dirty="0" smtClean="0"/>
              <a:t>– the new LED lighting reduces the city’s energy bill by £</a:t>
            </a:r>
            <a:r>
              <a:rPr lang="en-GB" sz="2400" dirty="0" smtClean="0"/>
              <a:t>800,000 per annum and </a:t>
            </a:r>
            <a:r>
              <a:rPr lang="en-GB" sz="2400" dirty="0" smtClean="0"/>
              <a:t>provides better quality lighting.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1" dirty="0" smtClean="0"/>
              <a:t>Reduces maintenance costs </a:t>
            </a:r>
            <a:r>
              <a:rPr lang="en-GB" sz="2400" dirty="0" smtClean="0"/>
              <a:t>– Cardiff saves approximately £130,000 annually in maintenance and management costs.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1" dirty="0" smtClean="0"/>
              <a:t>Award – </a:t>
            </a:r>
            <a:r>
              <a:rPr lang="en-GB" sz="2400" dirty="0" smtClean="0"/>
              <a:t>Cardiff is the first UK City recognised by the International Dark Sky Association for its efforts to reduce artificial lighting.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-37739"/>
            <a:ext cx="2843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SMART</a:t>
            </a:r>
          </a:p>
          <a:p>
            <a:r>
              <a:rPr lang="en-GB" sz="3200" dirty="0" smtClean="0"/>
              <a:t>LIGHTING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8441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flipV="1">
            <a:off x="0" y="-1"/>
            <a:ext cx="3346450" cy="2055605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25785" y="126998"/>
            <a:ext cx="3167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CENTRAL DATA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REPOSITORY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625" y="44111"/>
            <a:ext cx="714375" cy="79057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7638" y="55275"/>
            <a:ext cx="1047750" cy="92392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47750" y="4874446"/>
            <a:ext cx="1250950" cy="1092200"/>
            <a:chOff x="1822450" y="4514850"/>
            <a:chExt cx="1250950" cy="1092200"/>
          </a:xfrm>
        </p:grpSpPr>
        <p:sp>
          <p:nvSpPr>
            <p:cNvPr id="7" name="Rectangle 6"/>
            <p:cNvSpPr/>
            <p:nvPr/>
          </p:nvSpPr>
          <p:spPr>
            <a:xfrm>
              <a:off x="1822450" y="4514850"/>
              <a:ext cx="1250950" cy="1092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69914" y="4922451"/>
              <a:ext cx="956022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TRAFFIC</a:t>
              </a:r>
              <a:endParaRPr lang="en-GB" sz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740025" y="4874446"/>
            <a:ext cx="1250950" cy="1092200"/>
            <a:chOff x="3514725" y="4514850"/>
            <a:chExt cx="1250950" cy="1092200"/>
          </a:xfrm>
        </p:grpSpPr>
        <p:sp>
          <p:nvSpPr>
            <p:cNvPr id="22" name="Rectangle 21"/>
            <p:cNvSpPr/>
            <p:nvPr/>
          </p:nvSpPr>
          <p:spPr>
            <a:xfrm>
              <a:off x="3514725" y="4514850"/>
              <a:ext cx="1250950" cy="1092200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14725" y="4922451"/>
              <a:ext cx="1250950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PLANNING</a:t>
              </a:r>
              <a:endParaRPr lang="en-GB" sz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92625" y="4874446"/>
            <a:ext cx="1250950" cy="1092200"/>
            <a:chOff x="5267325" y="4514850"/>
            <a:chExt cx="1250950" cy="1092200"/>
          </a:xfrm>
        </p:grpSpPr>
        <p:sp>
          <p:nvSpPr>
            <p:cNvPr id="24" name="Rectangle 23"/>
            <p:cNvSpPr/>
            <p:nvPr/>
          </p:nvSpPr>
          <p:spPr>
            <a:xfrm>
              <a:off x="5267325" y="4514850"/>
              <a:ext cx="1250950" cy="1092200"/>
            </a:xfrm>
            <a:prstGeom prst="rect">
              <a:avLst/>
            </a:prstGeom>
            <a:solidFill>
              <a:schemeClr val="accent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67325" y="4830118"/>
              <a:ext cx="1250950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WASTE MANAGEMENT</a:t>
              </a:r>
              <a:endParaRPr lang="en-GB" sz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96025" y="4874446"/>
            <a:ext cx="1250950" cy="1092200"/>
            <a:chOff x="7070725" y="4514850"/>
            <a:chExt cx="1250950" cy="1092200"/>
          </a:xfrm>
        </p:grpSpPr>
        <p:sp>
          <p:nvSpPr>
            <p:cNvPr id="27" name="Rectangle 26"/>
            <p:cNvSpPr/>
            <p:nvPr/>
          </p:nvSpPr>
          <p:spPr>
            <a:xfrm>
              <a:off x="7070725" y="4514850"/>
              <a:ext cx="1250950" cy="1092200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070725" y="4830118"/>
              <a:ext cx="1250950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STREET LIGHTING</a:t>
              </a:r>
              <a:endParaRPr lang="en-GB" sz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099425" y="4874446"/>
            <a:ext cx="1250950" cy="1092200"/>
            <a:chOff x="8874125" y="4514850"/>
            <a:chExt cx="1250950" cy="1092200"/>
          </a:xfrm>
        </p:grpSpPr>
        <p:sp>
          <p:nvSpPr>
            <p:cNvPr id="29" name="Rectangle 28"/>
            <p:cNvSpPr/>
            <p:nvPr/>
          </p:nvSpPr>
          <p:spPr>
            <a:xfrm>
              <a:off x="8874125" y="4514850"/>
              <a:ext cx="1250950" cy="109220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874125" y="4922451"/>
              <a:ext cx="1250950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AIR POLLUTION</a:t>
              </a:r>
              <a:endParaRPr lang="en-GB" sz="1200" dirty="0"/>
            </a:p>
          </p:txBody>
        </p:sp>
      </p:grp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1525588" y="1269853"/>
            <a:ext cx="8782050" cy="28904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2800" dirty="0" smtClean="0"/>
              <a:t>Current situation</a:t>
            </a:r>
          </a:p>
          <a:p>
            <a:pPr marL="0" indent="0">
              <a:buNone/>
            </a:pPr>
            <a:endParaRPr lang="en-GB" sz="9600" dirty="0" smtClean="0">
              <a:solidFill>
                <a:srgbClr val="7030A0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9600" dirty="0" smtClean="0">
                <a:solidFill>
                  <a:schemeClr val="tx1"/>
                </a:solidFill>
              </a:rPr>
              <a:t>Data scattered across the organisation.</a:t>
            </a:r>
          </a:p>
          <a:p>
            <a:pPr>
              <a:lnSpc>
                <a:spcPct val="120000"/>
              </a:lnSpc>
            </a:pPr>
            <a:r>
              <a:rPr lang="en-GB" sz="9600" dirty="0" smtClean="0">
                <a:solidFill>
                  <a:schemeClr val="tx1"/>
                </a:solidFill>
              </a:rPr>
              <a:t>Information does not flow easily from A to B.</a:t>
            </a:r>
          </a:p>
          <a:p>
            <a:pPr>
              <a:lnSpc>
                <a:spcPct val="120000"/>
              </a:lnSpc>
            </a:pPr>
            <a:r>
              <a:rPr lang="en-GB" sz="9600" dirty="0" smtClean="0">
                <a:solidFill>
                  <a:schemeClr val="tx1"/>
                </a:solidFill>
              </a:rPr>
              <a:t>No central point where the data comes together.</a:t>
            </a:r>
          </a:p>
          <a:p>
            <a:pPr>
              <a:lnSpc>
                <a:spcPct val="120000"/>
              </a:lnSpc>
            </a:pPr>
            <a:r>
              <a:rPr lang="en-GB" sz="9600" dirty="0">
                <a:solidFill>
                  <a:schemeClr val="tx1"/>
                </a:solidFill>
              </a:rPr>
              <a:t>Makes it difficult to create a </a:t>
            </a:r>
            <a:r>
              <a:rPr lang="en-GB" sz="9600" dirty="0" smtClean="0"/>
              <a:t>d</a:t>
            </a:r>
            <a:r>
              <a:rPr lang="en-GB" sz="9600" dirty="0" smtClean="0">
                <a:solidFill>
                  <a:schemeClr val="tx1"/>
                </a:solidFill>
              </a:rPr>
              <a:t>ata-driven environment.</a:t>
            </a:r>
            <a:endParaRPr lang="en-GB" sz="9600" dirty="0">
              <a:solidFill>
                <a:schemeClr val="tx1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9902825" y="4874446"/>
            <a:ext cx="1250950" cy="1092200"/>
            <a:chOff x="9829800" y="4525125"/>
            <a:chExt cx="1250950" cy="1092200"/>
          </a:xfrm>
        </p:grpSpPr>
        <p:sp>
          <p:nvSpPr>
            <p:cNvPr id="40" name="Rectangle 39"/>
            <p:cNvSpPr/>
            <p:nvPr/>
          </p:nvSpPr>
          <p:spPr>
            <a:xfrm>
              <a:off x="9829800" y="4525125"/>
              <a:ext cx="1250950" cy="109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903003" y="4932726"/>
              <a:ext cx="1104543" cy="27699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TELECARE</a:t>
              </a:r>
              <a:endParaRPr lang="en-GB" sz="12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1369295" y="6189581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 </a:t>
            </a:r>
            <a:r>
              <a:rPr lang="en-GB" b="1" dirty="0" smtClean="0"/>
              <a:t>silo </a:t>
            </a:r>
            <a:endParaRPr lang="en-GB" b="1" dirty="0"/>
          </a:p>
        </p:txBody>
      </p:sp>
      <p:sp>
        <p:nvSpPr>
          <p:cNvPr id="31" name="Rectangle 30"/>
          <p:cNvSpPr/>
          <p:nvPr/>
        </p:nvSpPr>
        <p:spPr>
          <a:xfrm>
            <a:off x="3061570" y="6189581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 </a:t>
            </a:r>
            <a:r>
              <a:rPr lang="en-GB" b="1" dirty="0" smtClean="0"/>
              <a:t>silo </a:t>
            </a:r>
            <a:endParaRPr lang="en-GB" b="1" dirty="0"/>
          </a:p>
        </p:txBody>
      </p:sp>
      <p:sp>
        <p:nvSpPr>
          <p:cNvPr id="32" name="Rectangle 31"/>
          <p:cNvSpPr/>
          <p:nvPr/>
        </p:nvSpPr>
        <p:spPr>
          <a:xfrm>
            <a:off x="4809361" y="6189581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 </a:t>
            </a:r>
            <a:r>
              <a:rPr lang="en-GB" b="1" dirty="0" smtClean="0"/>
              <a:t>silo </a:t>
            </a:r>
            <a:endParaRPr lang="en-GB" b="1" dirty="0"/>
          </a:p>
        </p:txBody>
      </p:sp>
      <p:sp>
        <p:nvSpPr>
          <p:cNvPr id="34" name="Rectangle 33"/>
          <p:cNvSpPr/>
          <p:nvPr/>
        </p:nvSpPr>
        <p:spPr>
          <a:xfrm>
            <a:off x="6612761" y="6189581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 </a:t>
            </a:r>
            <a:r>
              <a:rPr lang="en-GB" b="1" dirty="0" smtClean="0"/>
              <a:t>silo </a:t>
            </a:r>
            <a:endParaRPr lang="en-GB" b="1" dirty="0"/>
          </a:p>
        </p:txBody>
      </p:sp>
      <p:sp>
        <p:nvSpPr>
          <p:cNvPr id="35" name="Rectangle 34"/>
          <p:cNvSpPr/>
          <p:nvPr/>
        </p:nvSpPr>
        <p:spPr>
          <a:xfrm>
            <a:off x="8391167" y="6189581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 </a:t>
            </a:r>
            <a:r>
              <a:rPr lang="en-GB" b="1" dirty="0" smtClean="0"/>
              <a:t>silo </a:t>
            </a:r>
            <a:endParaRPr lang="en-GB" b="1" dirty="0"/>
          </a:p>
        </p:txBody>
      </p:sp>
      <p:sp>
        <p:nvSpPr>
          <p:cNvPr id="36" name="Rectangle 35"/>
          <p:cNvSpPr/>
          <p:nvPr/>
        </p:nvSpPr>
        <p:spPr>
          <a:xfrm>
            <a:off x="10219560" y="6189581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 </a:t>
            </a:r>
            <a:r>
              <a:rPr lang="en-GB" b="1" dirty="0" smtClean="0"/>
              <a:t>silo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1806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543810" y="2712650"/>
            <a:ext cx="4162157" cy="2514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Triangle 3"/>
          <p:cNvSpPr/>
          <p:nvPr/>
        </p:nvSpPr>
        <p:spPr>
          <a:xfrm flipV="1">
            <a:off x="0" y="-1"/>
            <a:ext cx="3346450" cy="2055605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3543810" y="5342194"/>
            <a:ext cx="4162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CENTRAL DATA REPOSITORY</a:t>
            </a:r>
          </a:p>
          <a:p>
            <a:pPr algn="ctr"/>
            <a:r>
              <a:rPr lang="en-GB" sz="2400" b="1" dirty="0" smtClean="0"/>
              <a:t>(DATA LAKE / DATA WAREHOUSE)</a:t>
            </a:r>
            <a:endParaRPr lang="en-GB" b="1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625" y="44111"/>
            <a:ext cx="714375" cy="79057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7638" y="55275"/>
            <a:ext cx="1047750" cy="923925"/>
          </a:xfrm>
          <a:prstGeom prst="rect">
            <a:avLst/>
          </a:prstGeom>
        </p:spPr>
      </p:pic>
      <p:sp>
        <p:nvSpPr>
          <p:cNvPr id="2" name="Isosceles Triangle 1"/>
          <p:cNvSpPr/>
          <p:nvPr/>
        </p:nvSpPr>
        <p:spPr>
          <a:xfrm>
            <a:off x="3192972" y="1849050"/>
            <a:ext cx="5006154" cy="863600"/>
          </a:xfrm>
          <a:prstGeom prst="triangle">
            <a:avLst>
              <a:gd name="adj" fmla="val 49540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/>
          <p:cNvGrpSpPr/>
          <p:nvPr/>
        </p:nvGrpSpPr>
        <p:grpSpPr>
          <a:xfrm>
            <a:off x="3718273" y="2827594"/>
            <a:ext cx="1250950" cy="1092200"/>
            <a:chOff x="1822450" y="4514850"/>
            <a:chExt cx="1250950" cy="1092200"/>
          </a:xfrm>
        </p:grpSpPr>
        <p:sp>
          <p:nvSpPr>
            <p:cNvPr id="27" name="Rectangle 26"/>
            <p:cNvSpPr/>
            <p:nvPr/>
          </p:nvSpPr>
          <p:spPr>
            <a:xfrm>
              <a:off x="1822450" y="4514850"/>
              <a:ext cx="1250950" cy="1092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69914" y="4922451"/>
              <a:ext cx="9560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TRAFFIC</a:t>
              </a:r>
              <a:endParaRPr lang="en-GB" sz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69223" y="2827594"/>
            <a:ext cx="1250950" cy="1092200"/>
            <a:chOff x="3514725" y="4514850"/>
            <a:chExt cx="1250950" cy="1092200"/>
          </a:xfrm>
        </p:grpSpPr>
        <p:sp>
          <p:nvSpPr>
            <p:cNvPr id="30" name="Rectangle 29"/>
            <p:cNvSpPr/>
            <p:nvPr/>
          </p:nvSpPr>
          <p:spPr>
            <a:xfrm>
              <a:off x="3514725" y="4514850"/>
              <a:ext cx="1250950" cy="10922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14725" y="4922451"/>
              <a:ext cx="1250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PLANNING</a:t>
              </a:r>
              <a:endParaRPr lang="en-GB" sz="12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20173" y="2827594"/>
            <a:ext cx="1250950" cy="1092200"/>
            <a:chOff x="5267325" y="4514850"/>
            <a:chExt cx="1250950" cy="1092200"/>
          </a:xfrm>
        </p:grpSpPr>
        <p:sp>
          <p:nvSpPr>
            <p:cNvPr id="47" name="Rectangle 46"/>
            <p:cNvSpPr/>
            <p:nvPr/>
          </p:nvSpPr>
          <p:spPr>
            <a:xfrm>
              <a:off x="5267325" y="4514850"/>
              <a:ext cx="1250950" cy="1092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267325" y="4830118"/>
              <a:ext cx="1250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WASTE MANAGEMENT</a:t>
              </a:r>
              <a:endParaRPr lang="en-GB" sz="12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718273" y="3922752"/>
            <a:ext cx="1250950" cy="1092200"/>
            <a:chOff x="7070725" y="4514850"/>
            <a:chExt cx="1250950" cy="1092200"/>
          </a:xfrm>
        </p:grpSpPr>
        <p:sp>
          <p:nvSpPr>
            <p:cNvPr id="51" name="Rectangle 50"/>
            <p:cNvSpPr/>
            <p:nvPr/>
          </p:nvSpPr>
          <p:spPr>
            <a:xfrm>
              <a:off x="7070725" y="4514850"/>
              <a:ext cx="1250950" cy="1092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070725" y="4830118"/>
              <a:ext cx="1250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STREET LIGHTING</a:t>
              </a:r>
              <a:endParaRPr lang="en-GB" sz="1200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969223" y="3922752"/>
            <a:ext cx="1250950" cy="1092200"/>
            <a:chOff x="8874125" y="4514850"/>
            <a:chExt cx="1250950" cy="1092200"/>
          </a:xfrm>
        </p:grpSpPr>
        <p:sp>
          <p:nvSpPr>
            <p:cNvPr id="54" name="Rectangle 53"/>
            <p:cNvSpPr/>
            <p:nvPr/>
          </p:nvSpPr>
          <p:spPr>
            <a:xfrm>
              <a:off x="8874125" y="4514850"/>
              <a:ext cx="1250950" cy="1092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874125" y="4922451"/>
              <a:ext cx="1250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AIR POLLUTION</a:t>
              </a:r>
              <a:endParaRPr lang="en-GB" sz="12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220173" y="3922752"/>
            <a:ext cx="1250950" cy="1092200"/>
            <a:chOff x="9829800" y="4525125"/>
            <a:chExt cx="1250950" cy="1092200"/>
          </a:xfrm>
        </p:grpSpPr>
        <p:sp>
          <p:nvSpPr>
            <p:cNvPr id="57" name="Rectangle 56"/>
            <p:cNvSpPr/>
            <p:nvPr/>
          </p:nvSpPr>
          <p:spPr>
            <a:xfrm>
              <a:off x="9829800" y="4525125"/>
              <a:ext cx="1250950" cy="1092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903003" y="4932726"/>
              <a:ext cx="1104543" cy="27699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TELECARE</a:t>
              </a:r>
              <a:endParaRPr lang="en-GB" sz="12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-3762" y="4553287"/>
            <a:ext cx="31967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Improve </a:t>
            </a:r>
            <a:r>
              <a:rPr lang="en-GB" dirty="0" smtClean="0"/>
              <a:t>data </a:t>
            </a:r>
            <a:r>
              <a:rPr lang="en-GB" dirty="0" smtClean="0"/>
              <a:t>skills / training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Corporate/Organisational buy-in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2217" y="2909617"/>
            <a:ext cx="2092093" cy="127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773" y="3467374"/>
            <a:ext cx="1524522" cy="1062969"/>
          </a:xfrm>
          <a:prstGeom prst="rect">
            <a:avLst/>
          </a:prstGeom>
        </p:spPr>
      </p:pic>
      <p:sp>
        <p:nvSpPr>
          <p:cNvPr id="59" name="Right Arrow 58"/>
          <p:cNvSpPr/>
          <p:nvPr/>
        </p:nvSpPr>
        <p:spPr>
          <a:xfrm>
            <a:off x="2058016" y="3467374"/>
            <a:ext cx="1369919" cy="1061138"/>
          </a:xfrm>
          <a:prstGeom prst="rightArrow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60" name="Right Arrow 59"/>
          <p:cNvSpPr/>
          <p:nvPr/>
        </p:nvSpPr>
        <p:spPr>
          <a:xfrm>
            <a:off x="7895894" y="3470670"/>
            <a:ext cx="1369919" cy="1061138"/>
          </a:xfrm>
          <a:prstGeom prst="rightArrow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9265814" y="4482753"/>
            <a:ext cx="2765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Flexible reporting.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Better decision making / </a:t>
            </a:r>
            <a:r>
              <a:rPr lang="en-GB" dirty="0" smtClean="0"/>
              <a:t>insights / visualisations.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Enhanced corporate </a:t>
            </a:r>
            <a:r>
              <a:rPr lang="en-GB" dirty="0" smtClean="0"/>
              <a:t>reporting.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25785" y="126998"/>
            <a:ext cx="3167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CENTRAL DATA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REPOSITORY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4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9" grpId="0" animBg="1"/>
      <p:bldP spid="60" grpId="0" animBg="1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-32467" y="5951621"/>
            <a:ext cx="12224467" cy="9063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36" y="2332479"/>
            <a:ext cx="2795236" cy="4221971"/>
          </a:xfrm>
          <a:prstGeom prst="rect">
            <a:avLst/>
          </a:prstGeom>
        </p:spPr>
      </p:pic>
      <p:sp>
        <p:nvSpPr>
          <p:cNvPr id="4" name="Right Triangle 3"/>
          <p:cNvSpPr/>
          <p:nvPr/>
        </p:nvSpPr>
        <p:spPr>
          <a:xfrm flipV="1">
            <a:off x="0" y="-1"/>
            <a:ext cx="3346450" cy="2055605"/>
          </a:xfrm>
          <a:prstGeom prst="rtTriangle">
            <a:avLst/>
          </a:prstGeom>
          <a:solidFill>
            <a:srgbClr val="045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168" y="1846166"/>
            <a:ext cx="1441537" cy="1646087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79263" y="157227"/>
            <a:ext cx="2843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SMART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BINS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2775021" y="1357556"/>
            <a:ext cx="1479110" cy="698049"/>
          </a:xfrm>
          <a:prstGeom prst="wedgeRoundRectCallout">
            <a:avLst>
              <a:gd name="adj1" fmla="val -79383"/>
              <a:gd name="adj2" fmla="val 121299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 detect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bin fill levels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973404" y="2214466"/>
            <a:ext cx="78947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Over 500 free-standing bins </a:t>
            </a:r>
            <a:r>
              <a:rPr lang="en-GB" sz="2400" dirty="0" smtClean="0"/>
              <a:t>fitted with sensors.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Data is transmitted via the mobile phone network to a cloud based software application (SaaS).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/>
              <a:t>Data is used to inform decision making.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7625" y="44111"/>
            <a:ext cx="714375" cy="79057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7638" y="55275"/>
            <a:ext cx="10477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1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625" y="5866649"/>
            <a:ext cx="714375" cy="7905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7638" y="5877813"/>
            <a:ext cx="1047750" cy="923925"/>
          </a:xfrm>
          <a:prstGeom prst="rect">
            <a:avLst/>
          </a:prstGeom>
        </p:spPr>
      </p:pic>
      <p:sp>
        <p:nvSpPr>
          <p:cNvPr id="43" name="Right Triangle 42"/>
          <p:cNvSpPr/>
          <p:nvPr/>
        </p:nvSpPr>
        <p:spPr>
          <a:xfrm flipV="1">
            <a:off x="0" y="-1"/>
            <a:ext cx="3346450" cy="2055605"/>
          </a:xfrm>
          <a:prstGeom prst="rtTriangle">
            <a:avLst/>
          </a:prstGeom>
          <a:solidFill>
            <a:srgbClr val="045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9263" y="157227"/>
            <a:ext cx="2843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SMART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BINS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87" y="996315"/>
            <a:ext cx="6896100" cy="5861685"/>
          </a:xfrm>
          <a:prstGeom prst="rect">
            <a:avLst/>
          </a:prstGeom>
        </p:spPr>
      </p:pic>
      <p:pic>
        <p:nvPicPr>
          <p:cNvPr id="1030" name="Picture 6" descr="image0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1292750"/>
            <a:ext cx="5810250" cy="368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ounded Rectangular Callout 45"/>
          <p:cNvSpPr/>
          <p:nvPr/>
        </p:nvSpPr>
        <p:spPr>
          <a:xfrm>
            <a:off x="6010382" y="849556"/>
            <a:ext cx="5997468" cy="3332026"/>
          </a:xfrm>
          <a:prstGeom prst="wedgeRoundRectCallout">
            <a:avLst>
              <a:gd name="adj1" fmla="val -59001"/>
              <a:gd name="adj2" fmla="val 62409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 smtClean="0">
                <a:solidFill>
                  <a:prstClr val="black"/>
                </a:solidFill>
                <a:latin typeface="Tw Cen MT" panose="020B0602020104020603"/>
              </a:rPr>
              <a:t>The solution p</a:t>
            </a:r>
            <a:r>
              <a:rPr lang="en-GB" sz="2000" noProof="0" dirty="0" err="1" smtClean="0">
                <a:solidFill>
                  <a:prstClr val="black"/>
                </a:solidFill>
                <a:latin typeface="Tw Cen MT" panose="020B0602020104020603"/>
              </a:rPr>
              <a:t>rovides</a:t>
            </a:r>
            <a:r>
              <a:rPr lang="en-GB" sz="2000" noProof="0" dirty="0" smtClean="0">
                <a:solidFill>
                  <a:prstClr val="black"/>
                </a:solidFill>
                <a:latin typeface="Tw Cen MT" panose="020B0602020104020603"/>
              </a:rPr>
              <a:t> an overview of the bins in the city: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noProof="0" dirty="0" smtClean="0">
              <a:solidFill>
                <a:prstClr val="black"/>
              </a:solidFill>
              <a:latin typeface="Tw Cen MT" panose="020B0602020104020603"/>
            </a:endParaRP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noProof="0" dirty="0" smtClean="0">
                <a:solidFill>
                  <a:srgbClr val="FF0000"/>
                </a:solidFill>
                <a:latin typeface="Tw Cen MT" panose="020B0602020104020603"/>
              </a:rPr>
              <a:t>Red – Is due to be emptied in 1 days time;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Orange</a:t>
            </a:r>
            <a:r>
              <a:rPr kumimoji="0" lang="en-GB" sz="2000" b="0" i="0" u="none" strike="noStrike" kern="1200" cap="none" spc="0" normalizeH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– Needs to be emptied in 2-3 days time;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 smtClean="0">
                <a:solidFill>
                  <a:schemeClr val="accent6"/>
                </a:solidFill>
                <a:latin typeface="Tw Cen MT" panose="020B0602020104020603"/>
              </a:rPr>
              <a:t>Green – Needs to be emptied in 4 or more days time;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Grey</a:t>
            </a: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Tw Cen MT" panose="020B0602020104020603"/>
              </a:rPr>
              <a:t> </a:t>
            </a:r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  <a:latin typeface="Tw Cen MT" panose="020B0602020104020603"/>
              </a:rPr>
              <a:t>– Bins that do not have sensors fitted (e.g. shopfront bins).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191727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625" y="5866649"/>
            <a:ext cx="714375" cy="7905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7638" y="5877813"/>
            <a:ext cx="1047750" cy="923925"/>
          </a:xfrm>
          <a:prstGeom prst="rect">
            <a:avLst/>
          </a:prstGeom>
        </p:spPr>
      </p:pic>
      <p:sp>
        <p:nvSpPr>
          <p:cNvPr id="43" name="Right Triangle 42"/>
          <p:cNvSpPr/>
          <p:nvPr/>
        </p:nvSpPr>
        <p:spPr>
          <a:xfrm flipV="1">
            <a:off x="0" y="-1"/>
            <a:ext cx="3346450" cy="2055605"/>
          </a:xfrm>
          <a:prstGeom prst="rtTriangle">
            <a:avLst/>
          </a:prstGeom>
          <a:solidFill>
            <a:srgbClr val="045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179263" y="157227"/>
            <a:ext cx="2843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SMART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BINS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87" y="996315"/>
            <a:ext cx="6896100" cy="58616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6433" y="1295342"/>
            <a:ext cx="5786259" cy="3714808"/>
          </a:xfrm>
          <a:prstGeom prst="rect">
            <a:avLst/>
          </a:prstGeom>
        </p:spPr>
      </p:pic>
      <p:sp>
        <p:nvSpPr>
          <p:cNvPr id="46" name="Rounded Rectangular Callout 45"/>
          <p:cNvSpPr/>
          <p:nvPr/>
        </p:nvSpPr>
        <p:spPr>
          <a:xfrm>
            <a:off x="7543800" y="849556"/>
            <a:ext cx="3811588" cy="1112594"/>
          </a:xfrm>
          <a:prstGeom prst="wedgeRoundRectCallout">
            <a:avLst>
              <a:gd name="adj1" fmla="val -59636"/>
              <a:gd name="adj2" fmla="val 50857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noProof="0" dirty="0" smtClean="0">
                <a:solidFill>
                  <a:prstClr val="black"/>
                </a:solidFill>
                <a:latin typeface="Tw Cen MT" panose="020B0602020104020603"/>
              </a:rPr>
              <a:t>Software uses machine learning to predict when the bins will be full.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876800" y="4586080"/>
            <a:ext cx="3259667" cy="570830"/>
          </a:xfrm>
          <a:prstGeom prst="wedgeRoundRectCallout">
            <a:avLst>
              <a:gd name="adj1" fmla="val -67395"/>
              <a:gd name="adj2" fmla="val -15614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noProof="0" dirty="0" smtClean="0">
                <a:solidFill>
                  <a:prstClr val="black"/>
                </a:solidFill>
                <a:latin typeface="Tw Cen MT" panose="020B0602020104020603"/>
              </a:rPr>
              <a:t>Provides location </a:t>
            </a:r>
            <a:r>
              <a:rPr lang="en-GB" sz="2000" noProof="0" dirty="0" smtClean="0">
                <a:solidFill>
                  <a:prstClr val="black"/>
                </a:solidFill>
                <a:latin typeface="Tw Cen MT" panose="020B0602020104020603"/>
              </a:rPr>
              <a:t>information.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2195918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625" y="5866649"/>
            <a:ext cx="714375" cy="7905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7638" y="5877813"/>
            <a:ext cx="1047750" cy="923925"/>
          </a:xfrm>
          <a:prstGeom prst="rect">
            <a:avLst/>
          </a:prstGeom>
        </p:spPr>
      </p:pic>
      <p:sp>
        <p:nvSpPr>
          <p:cNvPr id="43" name="Right Triangle 42"/>
          <p:cNvSpPr/>
          <p:nvPr/>
        </p:nvSpPr>
        <p:spPr>
          <a:xfrm flipV="1">
            <a:off x="0" y="-1"/>
            <a:ext cx="3346450" cy="2055605"/>
          </a:xfrm>
          <a:prstGeom prst="rtTriangle">
            <a:avLst/>
          </a:prstGeom>
          <a:solidFill>
            <a:srgbClr val="045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179263" y="157227"/>
            <a:ext cx="2843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SMART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BINS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87" y="996315"/>
            <a:ext cx="6896100" cy="5861685"/>
          </a:xfrm>
          <a:prstGeom prst="rect">
            <a:avLst/>
          </a:prstGeom>
        </p:spPr>
      </p:pic>
      <p:pic>
        <p:nvPicPr>
          <p:cNvPr id="3074" name="Picture 3" descr="image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701" y="1297776"/>
            <a:ext cx="5776671" cy="319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07701" y="4491608"/>
            <a:ext cx="5776671" cy="51854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ounded Rectangular Callout 45"/>
          <p:cNvSpPr/>
          <p:nvPr/>
        </p:nvSpPr>
        <p:spPr>
          <a:xfrm>
            <a:off x="7543800" y="1047750"/>
            <a:ext cx="4076272" cy="914400"/>
          </a:xfrm>
          <a:prstGeom prst="wedgeRoundRectCallout">
            <a:avLst>
              <a:gd name="adj1" fmla="val -59636"/>
              <a:gd name="adj2" fmla="val 50857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 smtClean="0">
                <a:solidFill>
                  <a:prstClr val="black"/>
                </a:solidFill>
                <a:latin typeface="Tw Cen MT" panose="020B0602020104020603"/>
              </a:rPr>
              <a:t>The application</a:t>
            </a:r>
            <a:r>
              <a:rPr lang="en-GB" sz="2000" noProof="0" dirty="0" smtClean="0">
                <a:solidFill>
                  <a:prstClr val="black"/>
                </a:solidFill>
                <a:latin typeface="Tw Cen MT" panose="020B0602020104020603"/>
              </a:rPr>
              <a:t> provides granular information on ‘fill levels’ over time.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7454900" y="3927157"/>
            <a:ext cx="3900488" cy="914400"/>
          </a:xfrm>
          <a:prstGeom prst="wedgeRoundRectCallout">
            <a:avLst>
              <a:gd name="adj1" fmla="val -57682"/>
              <a:gd name="adj2" fmla="val -8865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noProof="0" dirty="0" smtClean="0">
                <a:solidFill>
                  <a:prstClr val="black"/>
                </a:solidFill>
                <a:latin typeface="Tw Cen MT" panose="020B0602020104020603"/>
              </a:rPr>
              <a:t>Data is used to inform scheduling and routes are optimised.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387313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5250" y="0"/>
            <a:ext cx="1047750" cy="92392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0" y="6454545"/>
            <a:ext cx="12192000" cy="4034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Elbow Connector 37"/>
          <p:cNvCxnSpPr/>
          <p:nvPr/>
        </p:nvCxnSpPr>
        <p:spPr>
          <a:xfrm rot="10800000" flipV="1">
            <a:off x="-241300" y="1905000"/>
            <a:ext cx="9537700" cy="4318000"/>
          </a:xfrm>
          <a:prstGeom prst="bentConnector3">
            <a:avLst>
              <a:gd name="adj1" fmla="val 88748"/>
            </a:avLst>
          </a:prstGeom>
          <a:ln w="127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33453">
            <a:off x="8995033" y="286224"/>
            <a:ext cx="1453631" cy="1825054"/>
          </a:xfrm>
          <a:prstGeom prst="rect">
            <a:avLst/>
          </a:prstGeom>
          <a:effectLst/>
        </p:spPr>
      </p:pic>
      <p:sp>
        <p:nvSpPr>
          <p:cNvPr id="29" name="TextBox 28"/>
          <p:cNvSpPr txBox="1"/>
          <p:nvPr/>
        </p:nvSpPr>
        <p:spPr>
          <a:xfrm>
            <a:off x="923590" y="1941161"/>
            <a:ext cx="90685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b="1" dirty="0" smtClean="0"/>
              <a:t>Reduced overall travel </a:t>
            </a:r>
            <a:r>
              <a:rPr lang="en-GB" sz="3200" dirty="0" smtClean="0"/>
              <a:t>- reduced vehicle mileage, emissions and fuel costs.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b="1" dirty="0"/>
              <a:t>Increased productivity </a:t>
            </a:r>
            <a:r>
              <a:rPr lang="en-GB" sz="3200" dirty="0" smtClean="0"/>
              <a:t>– frees up </a:t>
            </a:r>
            <a:r>
              <a:rPr lang="en-GB" sz="3200" dirty="0" smtClean="0"/>
              <a:t>capacity to </a:t>
            </a:r>
            <a:r>
              <a:rPr lang="en-GB" sz="3200" dirty="0" smtClean="0"/>
              <a:t>undertake other work.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b="1" dirty="0" smtClean="0"/>
              <a:t>Additional cost savings </a:t>
            </a:r>
            <a:r>
              <a:rPr lang="en-GB" sz="3200" dirty="0" smtClean="0"/>
              <a:t>- allows us to redeploy bins in areas of higher demand.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4912" y="0"/>
            <a:ext cx="714375" cy="790575"/>
          </a:xfrm>
          <a:prstGeom prst="rect">
            <a:avLst/>
          </a:prstGeom>
        </p:spPr>
      </p:pic>
      <p:sp>
        <p:nvSpPr>
          <p:cNvPr id="12" name="Right Triangle 11"/>
          <p:cNvSpPr/>
          <p:nvPr/>
        </p:nvSpPr>
        <p:spPr>
          <a:xfrm flipV="1">
            <a:off x="0" y="-1"/>
            <a:ext cx="3346450" cy="2055605"/>
          </a:xfrm>
          <a:prstGeom prst="rtTriangle">
            <a:avLst/>
          </a:prstGeom>
          <a:solidFill>
            <a:srgbClr val="045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79263" y="157227"/>
            <a:ext cx="2843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SMART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BINS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7289" y="4012101"/>
            <a:ext cx="1769573" cy="267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6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92850"/>
            <a:ext cx="12192000" cy="5651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5250" y="0"/>
            <a:ext cx="1047750" cy="9239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4912" y="0"/>
            <a:ext cx="714375" cy="790575"/>
          </a:xfrm>
          <a:prstGeom prst="rect">
            <a:avLst/>
          </a:prstGeom>
        </p:spPr>
      </p:pic>
      <p:sp>
        <p:nvSpPr>
          <p:cNvPr id="12" name="Right Triangle 11"/>
          <p:cNvSpPr/>
          <p:nvPr/>
        </p:nvSpPr>
        <p:spPr>
          <a:xfrm flipV="1">
            <a:off x="0" y="-1"/>
            <a:ext cx="3346450" cy="2055605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0" y="-37739"/>
            <a:ext cx="2843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SMART</a:t>
            </a:r>
          </a:p>
          <a:p>
            <a:r>
              <a:rPr lang="en-GB" sz="3200" dirty="0" smtClean="0"/>
              <a:t>LIGHTING</a:t>
            </a:r>
            <a:endParaRPr lang="en-GB" sz="3200" dirty="0"/>
          </a:p>
        </p:txBody>
      </p:sp>
      <p:sp>
        <p:nvSpPr>
          <p:cNvPr id="3" name="Trapezoid 2"/>
          <p:cNvSpPr/>
          <p:nvPr/>
        </p:nvSpPr>
        <p:spPr>
          <a:xfrm>
            <a:off x="2368550" y="1428750"/>
            <a:ext cx="2316054" cy="4648200"/>
          </a:xfrm>
          <a:prstGeom prst="trapezoid">
            <a:avLst>
              <a:gd name="adj" fmla="val 26744"/>
            </a:avLst>
          </a:prstGeom>
          <a:solidFill>
            <a:srgbClr val="FEE599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350" y="923925"/>
            <a:ext cx="2609850" cy="56197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56902" y="2719497"/>
            <a:ext cx="66183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/>
              <a:t>There </a:t>
            </a:r>
            <a:r>
              <a:rPr lang="en-GB" sz="2400" dirty="0" smtClean="0"/>
              <a:t>are </a:t>
            </a:r>
            <a:r>
              <a:rPr lang="en-GB" sz="2400" dirty="0" smtClean="0"/>
              <a:t>over </a:t>
            </a:r>
            <a:r>
              <a:rPr lang="en-GB" sz="2400" dirty="0" smtClean="0"/>
              <a:t>15,860 Smart LED Street lights in the city (mostly on strategic routes).</a:t>
            </a:r>
          </a:p>
          <a:p>
            <a:pPr>
              <a:lnSpc>
                <a:spcPct val="150000"/>
              </a:lnSpc>
            </a:pP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 smtClean="0"/>
              <a:t>The remaining 22,750 lights will be going out to procurement shortly .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4591050" y="923925"/>
            <a:ext cx="2844800" cy="923925"/>
          </a:xfrm>
          <a:prstGeom prst="wedgeRoundRectCallout">
            <a:avLst>
              <a:gd name="adj1" fmla="val -63083"/>
              <a:gd name="adj2" fmla="val -29173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 smtClean="0">
                <a:solidFill>
                  <a:prstClr val="black"/>
                </a:solidFill>
                <a:latin typeface="Tw Cen MT" panose="020B0602020104020603"/>
              </a:rPr>
              <a:t>I am fitted with GPS and send and receive data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853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625" y="5866649"/>
            <a:ext cx="714375" cy="7905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7638" y="5877813"/>
            <a:ext cx="1047750" cy="923925"/>
          </a:xfrm>
          <a:prstGeom prst="rect">
            <a:avLst/>
          </a:prstGeom>
        </p:spPr>
      </p:pic>
      <p:sp>
        <p:nvSpPr>
          <p:cNvPr id="43" name="Right Triangle 42"/>
          <p:cNvSpPr/>
          <p:nvPr/>
        </p:nvSpPr>
        <p:spPr>
          <a:xfrm flipV="1">
            <a:off x="0" y="-1"/>
            <a:ext cx="3346450" cy="2055605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87" y="1099055"/>
            <a:ext cx="6896100" cy="58616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-37739"/>
            <a:ext cx="2843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SMART</a:t>
            </a:r>
          </a:p>
          <a:p>
            <a:r>
              <a:rPr lang="en-GB" sz="3200" dirty="0" smtClean="0"/>
              <a:t>LIGHTING</a:t>
            </a:r>
            <a:endParaRPr lang="en-GB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0187" y="1412089"/>
            <a:ext cx="5789613" cy="3669051"/>
          </a:xfrm>
          <a:prstGeom prst="rect">
            <a:avLst/>
          </a:prstGeom>
        </p:spPr>
      </p:pic>
      <p:sp>
        <p:nvSpPr>
          <p:cNvPr id="46" name="Rounded Rectangular Callout 45"/>
          <p:cNvSpPr/>
          <p:nvPr/>
        </p:nvSpPr>
        <p:spPr>
          <a:xfrm>
            <a:off x="6980104" y="982134"/>
            <a:ext cx="3414846" cy="846666"/>
          </a:xfrm>
          <a:prstGeom prst="wedgeRoundRectCallout">
            <a:avLst>
              <a:gd name="adj1" fmla="val -55908"/>
              <a:gd name="adj2" fmla="val 14446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noProof="0" dirty="0" smtClean="0">
                <a:solidFill>
                  <a:prstClr val="black"/>
                </a:solidFill>
                <a:latin typeface="Tw Cen MT" panose="020B0602020104020603"/>
              </a:rPr>
              <a:t>We are able to see our street lights across the whole city.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60253" y="5435500"/>
            <a:ext cx="3816537" cy="742949"/>
          </a:xfrm>
          <a:prstGeom prst="wedgeRoundRectCallout">
            <a:avLst>
              <a:gd name="adj1" fmla="val -16858"/>
              <a:gd name="adj2" fmla="val -161517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noProof="0" dirty="0" smtClean="0">
                <a:solidFill>
                  <a:prstClr val="black"/>
                </a:solidFill>
                <a:latin typeface="Tw Cen MT" panose="020B0602020104020603"/>
              </a:rPr>
              <a:t>We are able to detect faulty lights and troubleshoot in real </a:t>
            </a:r>
            <a:r>
              <a:rPr lang="en-GB" sz="2000" noProof="0" dirty="0" smtClean="0">
                <a:solidFill>
                  <a:prstClr val="black"/>
                </a:solidFill>
                <a:latin typeface="Tw Cen MT" panose="020B0602020104020603"/>
              </a:rPr>
              <a:t>time.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415861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625" y="5866649"/>
            <a:ext cx="714375" cy="7905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7638" y="5877813"/>
            <a:ext cx="1047750" cy="923925"/>
          </a:xfrm>
          <a:prstGeom prst="rect">
            <a:avLst/>
          </a:prstGeom>
        </p:spPr>
      </p:pic>
      <p:sp>
        <p:nvSpPr>
          <p:cNvPr id="43" name="Right Triangle 42"/>
          <p:cNvSpPr/>
          <p:nvPr/>
        </p:nvSpPr>
        <p:spPr>
          <a:xfrm flipV="1">
            <a:off x="0" y="-1"/>
            <a:ext cx="3346450" cy="2055605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-37739"/>
            <a:ext cx="2843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SMART</a:t>
            </a:r>
          </a:p>
          <a:p>
            <a:r>
              <a:rPr lang="en-GB" sz="3200" dirty="0" smtClean="0"/>
              <a:t>LIGHTING</a:t>
            </a:r>
            <a:endParaRPr lang="en-GB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87" y="1099055"/>
            <a:ext cx="6896100" cy="58616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3838" y="1380067"/>
            <a:ext cx="5815012" cy="3705925"/>
          </a:xfrm>
          <a:prstGeom prst="rect">
            <a:avLst/>
          </a:prstGeom>
        </p:spPr>
      </p:pic>
      <p:sp>
        <p:nvSpPr>
          <p:cNvPr id="46" name="Rounded Rectangular Callout 45"/>
          <p:cNvSpPr/>
          <p:nvPr/>
        </p:nvSpPr>
        <p:spPr>
          <a:xfrm>
            <a:off x="6980104" y="641350"/>
            <a:ext cx="4115986" cy="1187449"/>
          </a:xfrm>
          <a:prstGeom prst="wedgeRoundRectCallout">
            <a:avLst>
              <a:gd name="adj1" fmla="val -77478"/>
              <a:gd name="adj2" fmla="val 5899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noProof="0" dirty="0" smtClean="0">
                <a:solidFill>
                  <a:prstClr val="black"/>
                </a:solidFill>
                <a:latin typeface="Tw Cen MT" panose="020B0602020104020603"/>
              </a:rPr>
              <a:t>We can set up dimming rules and lighting schedules and apply them to some or all our street lighting assets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w Cen MT" panose="020B0602020104020603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132503" y="3110356"/>
            <a:ext cx="3781029" cy="1474344"/>
          </a:xfrm>
          <a:prstGeom prst="wedgeRoundRectCallout">
            <a:avLst>
              <a:gd name="adj1" fmla="val -62004"/>
              <a:gd name="adj2" fmla="val -15754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noProof="0" dirty="0" smtClean="0">
                <a:solidFill>
                  <a:prstClr val="black"/>
                </a:solidFill>
                <a:latin typeface="Tw Cen MT" panose="020B0602020104020603"/>
              </a:rPr>
              <a:t>We are able to calculate electric costs to the penny (e.g. deployable camera installations).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160094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926155E434AF42A7FD354566F270D7" ma:contentTypeVersion="11" ma:contentTypeDescription="Create a new document." ma:contentTypeScope="" ma:versionID="dd607a7e6ae62b1556a0bf5eedda9b6f">
  <xsd:schema xmlns:xsd="http://www.w3.org/2001/XMLSchema" xmlns:xs="http://www.w3.org/2001/XMLSchema" xmlns:p="http://schemas.microsoft.com/office/2006/metadata/properties" xmlns:ns2="20f689b1-8dc6-4e1f-a676-ef7620f34898" xmlns:ns3="971cc9fd-50f3-482d-9aad-b399faf6ab16" targetNamespace="http://schemas.microsoft.com/office/2006/metadata/properties" ma:root="true" ma:fieldsID="53f75b453aafa3b0264d8e03cb4d5ebd" ns2:_="" ns3:_="">
    <xsd:import namespace="20f689b1-8dc6-4e1f-a676-ef7620f34898"/>
    <xsd:import namespace="971cc9fd-50f3-482d-9aad-b399faf6ab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89b1-8dc6-4e1f-a676-ef7620f348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1cc9fd-50f3-482d-9aad-b399faf6ab1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FEF293-F8BF-4760-AE35-1DFD231583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E81327-5849-4AE0-AE66-4A7A9D4698BC}">
  <ds:schemaRefs>
    <ds:schemaRef ds:uri="4251f0ae-74e5-42fc-8a32-28635a7ae57c"/>
    <ds:schemaRef ds:uri="http://purl.org/dc/terms/"/>
    <ds:schemaRef ds:uri="http://schemas.openxmlformats.org/package/2006/metadata/core-properties"/>
    <ds:schemaRef ds:uri="http://purl.org/dc/dcmitype/"/>
    <ds:schemaRef ds:uri="291da78b-e4db-473a-82e8-1b8d459a8e38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60ED414-4F64-4853-B1C5-C92A73B25E7B}"/>
</file>

<file path=docProps/app.xml><?xml version="1.0" encoding="utf-8"?>
<Properties xmlns="http://schemas.openxmlformats.org/officeDocument/2006/extended-properties" xmlns:vt="http://schemas.openxmlformats.org/officeDocument/2006/docPropsVTypes">
  <TotalTime>3783</TotalTime>
  <Words>748</Words>
  <Application>Microsoft Office PowerPoint</Application>
  <PresentationFormat>Widescreen</PresentationFormat>
  <Paragraphs>135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Meredith</dc:creator>
  <cp:lastModifiedBy>Meredith, Stephen</cp:lastModifiedBy>
  <cp:revision>294</cp:revision>
  <dcterms:created xsi:type="dcterms:W3CDTF">2019-05-29T11:00:43Z</dcterms:created>
  <dcterms:modified xsi:type="dcterms:W3CDTF">2020-12-08T17:28:20Z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0x01010099926155E434AF42A7FD354566F270D7</vt:lpwstr>
  </property>
</Properties>
</file>